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742" r:id="rId2"/>
    <p:sldId id="739" r:id="rId3"/>
    <p:sldId id="340" r:id="rId4"/>
    <p:sldId id="746" r:id="rId5"/>
    <p:sldId id="750" r:id="rId6"/>
    <p:sldId id="751" r:id="rId7"/>
    <p:sldId id="752" r:id="rId8"/>
    <p:sldId id="753" r:id="rId9"/>
    <p:sldId id="754" r:id="rId10"/>
    <p:sldId id="755" r:id="rId11"/>
    <p:sldId id="756" r:id="rId12"/>
    <p:sldId id="757" r:id="rId13"/>
    <p:sldId id="760" r:id="rId14"/>
    <p:sldId id="761" r:id="rId15"/>
    <p:sldId id="762" r:id="rId16"/>
    <p:sldId id="763" r:id="rId17"/>
    <p:sldId id="764" r:id="rId18"/>
    <p:sldId id="765" r:id="rId19"/>
    <p:sldId id="766" r:id="rId20"/>
    <p:sldId id="767" r:id="rId21"/>
    <p:sldId id="768" r:id="rId22"/>
    <p:sldId id="769" r:id="rId23"/>
    <p:sldId id="770" r:id="rId24"/>
    <p:sldId id="771" r:id="rId25"/>
    <p:sldId id="772" r:id="rId26"/>
    <p:sldId id="773" r:id="rId27"/>
    <p:sldId id="775" r:id="rId28"/>
    <p:sldId id="774" r:id="rId29"/>
    <p:sldId id="776" r:id="rId30"/>
    <p:sldId id="778" r:id="rId31"/>
    <p:sldId id="777" r:id="rId32"/>
    <p:sldId id="781" r:id="rId33"/>
    <p:sldId id="314" r:id="rId34"/>
    <p:sldId id="779" r:id="rId3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ato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008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pos="384">
          <p15:clr>
            <a:srgbClr val="A4A3A4"/>
          </p15:clr>
        </p15:guide>
        <p15:guide id="6" pos="7296">
          <p15:clr>
            <a:srgbClr val="A4A3A4"/>
          </p15:clr>
        </p15:guide>
        <p15:guide id="7" pos="552">
          <p15:clr>
            <a:srgbClr val="A4A3A4"/>
          </p15:clr>
        </p15:guide>
        <p15:guide id="8" pos="7128">
          <p15:clr>
            <a:srgbClr val="A4A3A4"/>
          </p15:clr>
        </p15:guide>
        <p15:guide id="9" orient="horz" pos="3312">
          <p15:clr>
            <a:srgbClr val="A4A3A4"/>
          </p15:clr>
        </p15:guide>
        <p15:guide id="10" orient="horz" pos="4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3F5"/>
    <a:srgbClr val="FFEBEF"/>
    <a:srgbClr val="FFD5DE"/>
    <a:srgbClr val="FF7593"/>
    <a:srgbClr val="F2F2F2"/>
    <a:srgbClr val="FF29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4" autoAdjust="0"/>
    <p:restoredTop sz="94660"/>
  </p:normalViewPr>
  <p:slideViewPr>
    <p:cSldViewPr snapToGrid="0">
      <p:cViewPr varScale="1">
        <p:scale>
          <a:sx n="82" d="100"/>
          <a:sy n="82" d="100"/>
        </p:scale>
        <p:origin x="576" y="72"/>
      </p:cViewPr>
      <p:guideLst>
        <p:guide orient="horz" pos="2160"/>
        <p:guide pos="3840"/>
        <p:guide orient="horz" pos="1008"/>
        <p:guide orient="horz" pos="3888"/>
        <p:guide pos="384"/>
        <p:guide pos="7296"/>
        <p:guide pos="552"/>
        <p:guide pos="7128"/>
        <p:guide orient="horz" pos="3312"/>
        <p:guide orient="horz" pos="4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C0E6C44-05B4-48F1-942E-0649089046AD}" type="datetimeFigureOut">
              <a:rPr lang="en-US"/>
              <a:pPr>
                <a:defRPr/>
              </a:pPr>
              <a:t>18/06/2024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F8BD621-9FC3-431A-897B-5A42A3637E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09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458788"/>
            <a:ext cx="6042025" cy="33988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6AA17-6443-4A5C-B72D-23A3C941D7AB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140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8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05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6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95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3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Please after inserting your picture, “Right Click” on the picture and “Send it to Back” to get the “Gradient”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E9774-26C6-4288-8776-D66481D4471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0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289FED4-5345-4588-9AF9-7CB923634E41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63A26-C4E8-4DE2-8865-E589D0759852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3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27895" y="1600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401882" y="1600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27895" y="347011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401882" y="347011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2651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790" y="53160"/>
            <a:ext cx="5665204" cy="3375840"/>
          </a:xfrm>
          <a:prstGeom prst="roundRect">
            <a:avLst>
              <a:gd name="adj" fmla="val 775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782160" y="53160"/>
            <a:ext cx="2309218" cy="3375840"/>
          </a:xfrm>
          <a:prstGeom prst="roundRect">
            <a:avLst>
              <a:gd name="adj" fmla="val 6768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144544" y="53160"/>
            <a:ext cx="3996656" cy="3375840"/>
          </a:xfrm>
          <a:prstGeom prst="roundRect">
            <a:avLst>
              <a:gd name="adj" fmla="val 4906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129512" y="3482160"/>
            <a:ext cx="2599481" cy="3290780"/>
          </a:xfrm>
          <a:prstGeom prst="roundRect">
            <a:avLst>
              <a:gd name="adj" fmla="val 9261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3788" y="3482160"/>
            <a:ext cx="2998389" cy="3290780"/>
          </a:xfrm>
          <a:prstGeom prst="roundRect">
            <a:avLst>
              <a:gd name="adj" fmla="val 663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6979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3351438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094638" y="3429000"/>
            <a:ext cx="6097362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211655" y="4751918"/>
            <a:ext cx="1024128" cy="102412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430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76300" y="1152569"/>
            <a:ext cx="3794760" cy="2377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76300" y="3709878"/>
            <a:ext cx="3794760" cy="2377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5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115863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3607560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109447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8601144" y="3426874"/>
            <a:ext cx="2468880" cy="1508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05070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39818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355744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5679082" y="4812516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995933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307227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44602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&amp; Bo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39818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355744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5679082" y="4812516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995933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307227" y="4831389"/>
            <a:ext cx="841248" cy="8412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1003242" y="2416778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3319168" y="2416778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15"/>
          <p:cNvSpPr>
            <a:spLocks noGrp="1"/>
          </p:cNvSpPr>
          <p:nvPr>
            <p:ph type="pic" sz="quarter" idx="17"/>
          </p:nvPr>
        </p:nvSpPr>
        <p:spPr>
          <a:xfrm>
            <a:off x="5642506" y="2416177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7958432" y="2416177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10281770" y="2416177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0555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89103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Image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2136447" y="1457325"/>
            <a:ext cx="2032000" cy="13922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081665" y="1457325"/>
            <a:ext cx="2032000" cy="13922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8026883" y="1457325"/>
            <a:ext cx="2032000" cy="13922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199947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184197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5145165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6129415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090383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9074633" y="2971800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78001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367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5089525" y="617538"/>
            <a:ext cx="2012950" cy="20129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181600" y="709613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5E2E7D-AFD4-4D00-BD18-1E61A977C4B9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7382D-08E5-4888-9227-49AD813BCC97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563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60764-6E86-497E-9858-0C6B28145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F1042386-6D1D-4805-A1B4-CE704E36B0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977499"/>
            <a:ext cx="5887453" cy="5880501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753D0A-7E5C-410C-9853-748BFB941CF3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529F8-2E94-4865-810D-EFED19D9AE74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625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4B8E88-8A0D-420C-AF4A-83153CE7B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2F8D1-D86B-445C-BDAD-5ACCA4D892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F1042386-6D1D-4805-A1B4-CE704E36B0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977499"/>
            <a:ext cx="5887453" cy="5880501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644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60764-6E86-497E-9858-0C6B28145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D37D553-9328-4314-9A19-530978834C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7100" y="1179513"/>
            <a:ext cx="3103563" cy="3970337"/>
          </a:xfrm>
          <a:prstGeom prst="roundRect">
            <a:avLst>
              <a:gd name="adj" fmla="val 8526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5B5405-56A9-42E8-B999-9B6DA1CB473E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102AF-056E-4562-91D5-9B15F3C7DDAE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310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240784" cy="6858000"/>
          </a:xfrm>
          <a:custGeom>
            <a:avLst/>
            <a:gdLst>
              <a:gd name="connsiteX0" fmla="*/ 0 w 6240784"/>
              <a:gd name="connsiteY0" fmla="*/ 0 h 6858000"/>
              <a:gd name="connsiteX1" fmla="*/ 4526283 w 6240784"/>
              <a:gd name="connsiteY1" fmla="*/ 0 h 6858000"/>
              <a:gd name="connsiteX2" fmla="*/ 6240784 w 6240784"/>
              <a:gd name="connsiteY2" fmla="*/ 3429000 h 6858000"/>
              <a:gd name="connsiteX3" fmla="*/ 4526283 w 6240784"/>
              <a:gd name="connsiteY3" fmla="*/ 6858000 h 6858000"/>
              <a:gd name="connsiteX4" fmla="*/ 0 w 6240784"/>
              <a:gd name="connsiteY4" fmla="*/ 6858000 h 6858000"/>
              <a:gd name="connsiteX5" fmla="*/ 2003064 w 6240784"/>
              <a:gd name="connsiteY5" fmla="*/ 34338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0784" h="6858000">
                <a:moveTo>
                  <a:pt x="0" y="0"/>
                </a:moveTo>
                <a:lnTo>
                  <a:pt x="4526283" y="0"/>
                </a:lnTo>
                <a:lnTo>
                  <a:pt x="6240784" y="3429000"/>
                </a:lnTo>
                <a:lnTo>
                  <a:pt x="4526283" y="6858000"/>
                </a:lnTo>
                <a:lnTo>
                  <a:pt x="0" y="6858000"/>
                </a:lnTo>
                <a:lnTo>
                  <a:pt x="2003064" y="34338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Montserra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05261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CA5F441-6302-4481-B538-48F9C741DB10}" type="datetimeFigureOut">
              <a:rPr lang="en-US"/>
              <a:pPr>
                <a:defRPr/>
              </a:pPr>
              <a:t>18/06/2024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A3664760-8ABE-412A-B61C-B8884D5D07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773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9027130" y="1972901"/>
            <a:ext cx="2031471" cy="3548642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84200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103770" y="1677295"/>
            <a:ext cx="4424616" cy="4424614"/>
          </a:xfrm>
          <a:prstGeom prst="ellipse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42909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13B635F-3217-45DE-A43B-16FE8C4D01D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50630" y="1557427"/>
            <a:ext cx="2024743" cy="2024743"/>
          </a:xfrm>
          <a:custGeom>
            <a:avLst/>
            <a:gdLst>
              <a:gd name="connsiteX0" fmla="*/ 2024743 w 4049487"/>
              <a:gd name="connsiteY0" fmla="*/ 0 h 4049486"/>
              <a:gd name="connsiteX1" fmla="*/ 4049487 w 4049487"/>
              <a:gd name="connsiteY1" fmla="*/ 2024743 h 4049486"/>
              <a:gd name="connsiteX2" fmla="*/ 2024743 w 4049487"/>
              <a:gd name="connsiteY2" fmla="*/ 4049486 h 4049486"/>
              <a:gd name="connsiteX3" fmla="*/ 0 w 4049487"/>
              <a:gd name="connsiteY3" fmla="*/ 2024743 h 4049486"/>
              <a:gd name="connsiteX4" fmla="*/ 2024743 w 4049487"/>
              <a:gd name="connsiteY4" fmla="*/ 0 h 404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9487" h="4049486">
                <a:moveTo>
                  <a:pt x="2024743" y="0"/>
                </a:moveTo>
                <a:cubicBezTo>
                  <a:pt x="3142979" y="0"/>
                  <a:pt x="4049487" y="906508"/>
                  <a:pt x="4049487" y="2024743"/>
                </a:cubicBezTo>
                <a:cubicBezTo>
                  <a:pt x="4049487" y="3142978"/>
                  <a:pt x="3142979" y="4049486"/>
                  <a:pt x="2024743" y="4049486"/>
                </a:cubicBezTo>
                <a:cubicBezTo>
                  <a:pt x="906508" y="4049486"/>
                  <a:pt x="0" y="3142978"/>
                  <a:pt x="0" y="2024743"/>
                </a:cubicBezTo>
                <a:cubicBezTo>
                  <a:pt x="0" y="906508"/>
                  <a:pt x="906508" y="0"/>
                  <a:pt x="202474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Raleway Light" panose="020B0403030101060003" pitchFamily="34" charset="-94"/>
              </a:defRPr>
            </a:lvl1pPr>
          </a:lstStyle>
          <a:p>
            <a:pPr lvl="0"/>
            <a:endParaRPr lang="tr-TR" noProof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364C93F-A311-415F-8E67-12B59AE60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1"/>
            <a:ext cx="7148285" cy="6858000"/>
          </a:xfrm>
          <a:custGeom>
            <a:avLst/>
            <a:gdLst>
              <a:gd name="connsiteX0" fmla="*/ 0 w 14296570"/>
              <a:gd name="connsiteY0" fmla="*/ 0 h 13715999"/>
              <a:gd name="connsiteX1" fmla="*/ 14296570 w 14296570"/>
              <a:gd name="connsiteY1" fmla="*/ 0 h 13715999"/>
              <a:gd name="connsiteX2" fmla="*/ 14296570 w 14296570"/>
              <a:gd name="connsiteY2" fmla="*/ 13715999 h 13715999"/>
              <a:gd name="connsiteX3" fmla="*/ 0 w 14296570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96570" h="13715999">
                <a:moveTo>
                  <a:pt x="0" y="0"/>
                </a:moveTo>
                <a:lnTo>
                  <a:pt x="14296570" y="0"/>
                </a:lnTo>
                <a:lnTo>
                  <a:pt x="14296570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600">
                <a:latin typeface="Raleway Light" panose="020B0403030101060003" pitchFamily="34" charset="-94"/>
              </a:defRPr>
            </a:lvl1pPr>
          </a:lstStyle>
          <a:p>
            <a:pPr lvl="0"/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774338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039662" y="2048125"/>
            <a:ext cx="2263149" cy="3332951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64001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763713" y="2095499"/>
            <a:ext cx="4073525" cy="25320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7724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" y="687982"/>
            <a:ext cx="10706100" cy="4569818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5839489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6"/>
          <p:cNvSpPr>
            <a:spLocks noEditPoints="1"/>
          </p:cNvSpPr>
          <p:nvPr userDrawn="1"/>
        </p:nvSpPr>
        <p:spPr bwMode="auto">
          <a:xfrm>
            <a:off x="871538" y="1927225"/>
            <a:ext cx="2959100" cy="3840163"/>
          </a:xfrm>
          <a:custGeom>
            <a:avLst/>
            <a:gdLst>
              <a:gd name="T0" fmla="*/ 2147483646 w 580"/>
              <a:gd name="T1" fmla="*/ 2147483646 h 753"/>
              <a:gd name="T2" fmla="*/ 2147483646 w 580"/>
              <a:gd name="T3" fmla="*/ 0 h 753"/>
              <a:gd name="T4" fmla="*/ 2147483646 w 580"/>
              <a:gd name="T5" fmla="*/ 0 h 753"/>
              <a:gd name="T6" fmla="*/ 0 w 580"/>
              <a:gd name="T7" fmla="*/ 2147483646 h 753"/>
              <a:gd name="T8" fmla="*/ 0 w 580"/>
              <a:gd name="T9" fmla="*/ 2147483646 h 753"/>
              <a:gd name="T10" fmla="*/ 2147483646 w 580"/>
              <a:gd name="T11" fmla="*/ 2147483646 h 753"/>
              <a:gd name="T12" fmla="*/ 2147483646 w 580"/>
              <a:gd name="T13" fmla="*/ 2147483646 h 753"/>
              <a:gd name="T14" fmla="*/ 2147483646 w 580"/>
              <a:gd name="T15" fmla="*/ 2147483646 h 753"/>
              <a:gd name="T16" fmla="*/ 2147483646 w 580"/>
              <a:gd name="T17" fmla="*/ 2147483646 h 753"/>
              <a:gd name="T18" fmla="*/ 2147483646 w 580"/>
              <a:gd name="T19" fmla="*/ 2147483646 h 753"/>
              <a:gd name="T20" fmla="*/ 2147483646 w 580"/>
              <a:gd name="T21" fmla="*/ 2147483646 h 753"/>
              <a:gd name="T22" fmla="*/ 2147483646 w 580"/>
              <a:gd name="T23" fmla="*/ 2147483646 h 753"/>
              <a:gd name="T24" fmla="*/ 2147483646 w 580"/>
              <a:gd name="T25" fmla="*/ 2147483646 h 753"/>
              <a:gd name="T26" fmla="*/ 2147483646 w 580"/>
              <a:gd name="T27" fmla="*/ 2147483646 h 75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580" h="753">
                <a:moveTo>
                  <a:pt x="580" y="31"/>
                </a:moveTo>
                <a:cubicBezTo>
                  <a:pt x="580" y="14"/>
                  <a:pt x="566" y="0"/>
                  <a:pt x="55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4"/>
                  <a:pt x="0" y="31"/>
                </a:cubicBezTo>
                <a:cubicBezTo>
                  <a:pt x="0" y="723"/>
                  <a:pt x="0" y="723"/>
                  <a:pt x="0" y="723"/>
                </a:cubicBezTo>
                <a:cubicBezTo>
                  <a:pt x="0" y="740"/>
                  <a:pt x="13" y="753"/>
                  <a:pt x="30" y="753"/>
                </a:cubicBezTo>
                <a:cubicBezTo>
                  <a:pt x="550" y="753"/>
                  <a:pt x="550" y="753"/>
                  <a:pt x="550" y="753"/>
                </a:cubicBezTo>
                <a:cubicBezTo>
                  <a:pt x="566" y="753"/>
                  <a:pt x="580" y="740"/>
                  <a:pt x="580" y="723"/>
                </a:cubicBezTo>
                <a:lnTo>
                  <a:pt x="580" y="31"/>
                </a:lnTo>
                <a:close/>
                <a:moveTo>
                  <a:pt x="520" y="689"/>
                </a:moveTo>
                <a:cubicBezTo>
                  <a:pt x="57" y="689"/>
                  <a:pt x="57" y="689"/>
                  <a:pt x="57" y="689"/>
                </a:cubicBezTo>
                <a:cubicBezTo>
                  <a:pt x="57" y="66"/>
                  <a:pt x="57" y="66"/>
                  <a:pt x="57" y="66"/>
                </a:cubicBezTo>
                <a:cubicBezTo>
                  <a:pt x="520" y="66"/>
                  <a:pt x="520" y="66"/>
                  <a:pt x="520" y="66"/>
                </a:cubicBezTo>
                <a:lnTo>
                  <a:pt x="520" y="68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68"/>
          <p:cNvSpPr>
            <a:spLocks noChangeArrowheads="1"/>
          </p:cNvSpPr>
          <p:nvPr userDrawn="1"/>
        </p:nvSpPr>
        <p:spPr bwMode="auto">
          <a:xfrm>
            <a:off x="1068388" y="2205038"/>
            <a:ext cx="2565400" cy="32718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068489" y="2205781"/>
            <a:ext cx="2565906" cy="3271566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201352" y="3350572"/>
            <a:ext cx="1402519" cy="20627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59746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B2D632-6EB9-4054-89BB-E05435A592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79D0DA-3D4A-46B7-98C1-83D6086E3C05}"/>
              </a:ext>
            </a:extLst>
          </p:cNvPr>
          <p:cNvSpPr/>
          <p:nvPr userDrawn="1"/>
        </p:nvSpPr>
        <p:spPr>
          <a:xfrm>
            <a:off x="729350" y="930040"/>
            <a:ext cx="2902613" cy="579972"/>
          </a:xfrm>
          <a:custGeom>
            <a:avLst/>
            <a:gdLst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902613 w 2902613"/>
              <a:gd name="connsiteY4" fmla="*/ 416369 h 571425"/>
              <a:gd name="connsiteX5" fmla="*/ 2747557 w 2902613"/>
              <a:gd name="connsiteY5" fmla="*/ 571425 h 571425"/>
              <a:gd name="connsiteX6" fmla="*/ 155056 w 2902613"/>
              <a:gd name="connsiteY6" fmla="*/ 571425 h 571425"/>
              <a:gd name="connsiteX7" fmla="*/ 0 w 2902613"/>
              <a:gd name="connsiteY7" fmla="*/ 416369 h 571425"/>
              <a:gd name="connsiteX8" fmla="*/ 0 w 2902613"/>
              <a:gd name="connsiteY8" fmla="*/ 155056 h 571425"/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747557 w 2902613"/>
              <a:gd name="connsiteY4" fmla="*/ 571425 h 571425"/>
              <a:gd name="connsiteX5" fmla="*/ 155056 w 2902613"/>
              <a:gd name="connsiteY5" fmla="*/ 571425 h 571425"/>
              <a:gd name="connsiteX6" fmla="*/ 0 w 2902613"/>
              <a:gd name="connsiteY6" fmla="*/ 416369 h 571425"/>
              <a:gd name="connsiteX7" fmla="*/ 0 w 2902613"/>
              <a:gd name="connsiteY7" fmla="*/ 155056 h 571425"/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884290 w 2902613"/>
              <a:gd name="connsiteY4" fmla="*/ 562880 h 571425"/>
              <a:gd name="connsiteX5" fmla="*/ 155056 w 2902613"/>
              <a:gd name="connsiteY5" fmla="*/ 571425 h 571425"/>
              <a:gd name="connsiteX6" fmla="*/ 0 w 2902613"/>
              <a:gd name="connsiteY6" fmla="*/ 416369 h 571425"/>
              <a:gd name="connsiteX7" fmla="*/ 0 w 2902613"/>
              <a:gd name="connsiteY7" fmla="*/ 155056 h 571425"/>
              <a:gd name="connsiteX0" fmla="*/ 0 w 2902613"/>
              <a:gd name="connsiteY0" fmla="*/ 155056 h 571425"/>
              <a:gd name="connsiteX1" fmla="*/ 155056 w 2902613"/>
              <a:gd name="connsiteY1" fmla="*/ 0 h 571425"/>
              <a:gd name="connsiteX2" fmla="*/ 2747557 w 2902613"/>
              <a:gd name="connsiteY2" fmla="*/ 0 h 571425"/>
              <a:gd name="connsiteX3" fmla="*/ 2902613 w 2902613"/>
              <a:gd name="connsiteY3" fmla="*/ 155056 h 571425"/>
              <a:gd name="connsiteX4" fmla="*/ 2901381 w 2902613"/>
              <a:gd name="connsiteY4" fmla="*/ 562880 h 571425"/>
              <a:gd name="connsiteX5" fmla="*/ 155056 w 2902613"/>
              <a:gd name="connsiteY5" fmla="*/ 571425 h 571425"/>
              <a:gd name="connsiteX6" fmla="*/ 0 w 2902613"/>
              <a:gd name="connsiteY6" fmla="*/ 416369 h 571425"/>
              <a:gd name="connsiteX7" fmla="*/ 0 w 2902613"/>
              <a:gd name="connsiteY7" fmla="*/ 155056 h 571425"/>
              <a:gd name="connsiteX0" fmla="*/ 0 w 2902613"/>
              <a:gd name="connsiteY0" fmla="*/ 155056 h 579972"/>
              <a:gd name="connsiteX1" fmla="*/ 155056 w 2902613"/>
              <a:gd name="connsiteY1" fmla="*/ 0 h 579972"/>
              <a:gd name="connsiteX2" fmla="*/ 2747557 w 2902613"/>
              <a:gd name="connsiteY2" fmla="*/ 0 h 579972"/>
              <a:gd name="connsiteX3" fmla="*/ 2902613 w 2902613"/>
              <a:gd name="connsiteY3" fmla="*/ 155056 h 579972"/>
              <a:gd name="connsiteX4" fmla="*/ 2901381 w 2902613"/>
              <a:gd name="connsiteY4" fmla="*/ 579972 h 579972"/>
              <a:gd name="connsiteX5" fmla="*/ 155056 w 2902613"/>
              <a:gd name="connsiteY5" fmla="*/ 571425 h 579972"/>
              <a:gd name="connsiteX6" fmla="*/ 0 w 2902613"/>
              <a:gd name="connsiteY6" fmla="*/ 416369 h 579972"/>
              <a:gd name="connsiteX7" fmla="*/ 0 w 2902613"/>
              <a:gd name="connsiteY7" fmla="*/ 155056 h 57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2613" h="579972">
                <a:moveTo>
                  <a:pt x="0" y="155056"/>
                </a:moveTo>
                <a:cubicBezTo>
                  <a:pt x="0" y="69421"/>
                  <a:pt x="69421" y="0"/>
                  <a:pt x="155056" y="0"/>
                </a:cubicBezTo>
                <a:lnTo>
                  <a:pt x="2747557" y="0"/>
                </a:lnTo>
                <a:cubicBezTo>
                  <a:pt x="2833192" y="0"/>
                  <a:pt x="2902613" y="69421"/>
                  <a:pt x="2902613" y="155056"/>
                </a:cubicBezTo>
                <a:cubicBezTo>
                  <a:pt x="2902202" y="290997"/>
                  <a:pt x="2901792" y="444031"/>
                  <a:pt x="2901381" y="579972"/>
                </a:cubicBezTo>
                <a:lnTo>
                  <a:pt x="155056" y="571425"/>
                </a:lnTo>
                <a:cubicBezTo>
                  <a:pt x="69421" y="571425"/>
                  <a:pt x="0" y="502004"/>
                  <a:pt x="0" y="416369"/>
                </a:cubicBezTo>
                <a:lnTo>
                  <a:pt x="0" y="15505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">
            <a:extLst>
              <a:ext uri="{FF2B5EF4-FFF2-40B4-BE49-F238E27FC236}">
                <a16:creationId xmlns:a16="http://schemas.microsoft.com/office/drawing/2014/main" id="{DFEEA07E-108C-4A6D-9AD6-787D90A09D89}"/>
              </a:ext>
            </a:extLst>
          </p:cNvPr>
          <p:cNvSpPr/>
          <p:nvPr userDrawn="1"/>
        </p:nvSpPr>
        <p:spPr>
          <a:xfrm>
            <a:off x="729350" y="452428"/>
            <a:ext cx="1136331" cy="375740"/>
          </a:xfrm>
          <a:custGeom>
            <a:avLst/>
            <a:gdLst>
              <a:gd name="connsiteX0" fmla="*/ 0 w 1136331"/>
              <a:gd name="connsiteY0" fmla="*/ 128739 h 371552"/>
              <a:gd name="connsiteX1" fmla="*/ 128739 w 1136331"/>
              <a:gd name="connsiteY1" fmla="*/ 0 h 371552"/>
              <a:gd name="connsiteX2" fmla="*/ 1007592 w 1136331"/>
              <a:gd name="connsiteY2" fmla="*/ 0 h 371552"/>
              <a:gd name="connsiteX3" fmla="*/ 1136331 w 1136331"/>
              <a:gd name="connsiteY3" fmla="*/ 128739 h 371552"/>
              <a:gd name="connsiteX4" fmla="*/ 1136331 w 1136331"/>
              <a:gd name="connsiteY4" fmla="*/ 242813 h 371552"/>
              <a:gd name="connsiteX5" fmla="*/ 1007592 w 1136331"/>
              <a:gd name="connsiteY5" fmla="*/ 371552 h 371552"/>
              <a:gd name="connsiteX6" fmla="*/ 128739 w 1136331"/>
              <a:gd name="connsiteY6" fmla="*/ 371552 h 371552"/>
              <a:gd name="connsiteX7" fmla="*/ 0 w 1136331"/>
              <a:gd name="connsiteY7" fmla="*/ 242813 h 371552"/>
              <a:gd name="connsiteX8" fmla="*/ 0 w 1136331"/>
              <a:gd name="connsiteY8" fmla="*/ 128739 h 371552"/>
              <a:gd name="connsiteX0" fmla="*/ 4119 w 1140450"/>
              <a:gd name="connsiteY0" fmla="*/ 128739 h 393638"/>
              <a:gd name="connsiteX1" fmla="*/ 132858 w 1140450"/>
              <a:gd name="connsiteY1" fmla="*/ 0 h 393638"/>
              <a:gd name="connsiteX2" fmla="*/ 1011711 w 1140450"/>
              <a:gd name="connsiteY2" fmla="*/ 0 h 393638"/>
              <a:gd name="connsiteX3" fmla="*/ 1140450 w 1140450"/>
              <a:gd name="connsiteY3" fmla="*/ 128739 h 393638"/>
              <a:gd name="connsiteX4" fmla="*/ 1140450 w 1140450"/>
              <a:gd name="connsiteY4" fmla="*/ 242813 h 393638"/>
              <a:gd name="connsiteX5" fmla="*/ 1011711 w 1140450"/>
              <a:gd name="connsiteY5" fmla="*/ 371552 h 393638"/>
              <a:gd name="connsiteX6" fmla="*/ 132858 w 1140450"/>
              <a:gd name="connsiteY6" fmla="*/ 371552 h 393638"/>
              <a:gd name="connsiteX7" fmla="*/ 0 w 1140450"/>
              <a:gd name="connsiteY7" fmla="*/ 358143 h 393638"/>
              <a:gd name="connsiteX8" fmla="*/ 4119 w 1140450"/>
              <a:gd name="connsiteY8" fmla="*/ 128739 h 393638"/>
              <a:gd name="connsiteX0" fmla="*/ 4302 w 1140633"/>
              <a:gd name="connsiteY0" fmla="*/ 128739 h 371552"/>
              <a:gd name="connsiteX1" fmla="*/ 133041 w 1140633"/>
              <a:gd name="connsiteY1" fmla="*/ 0 h 371552"/>
              <a:gd name="connsiteX2" fmla="*/ 1011894 w 1140633"/>
              <a:gd name="connsiteY2" fmla="*/ 0 h 371552"/>
              <a:gd name="connsiteX3" fmla="*/ 1140633 w 1140633"/>
              <a:gd name="connsiteY3" fmla="*/ 128739 h 371552"/>
              <a:gd name="connsiteX4" fmla="*/ 1140633 w 1140633"/>
              <a:gd name="connsiteY4" fmla="*/ 242813 h 371552"/>
              <a:gd name="connsiteX5" fmla="*/ 1011894 w 1140633"/>
              <a:gd name="connsiteY5" fmla="*/ 371552 h 371552"/>
              <a:gd name="connsiteX6" fmla="*/ 133041 w 1140633"/>
              <a:gd name="connsiteY6" fmla="*/ 371552 h 371552"/>
              <a:gd name="connsiteX7" fmla="*/ 183 w 1140633"/>
              <a:gd name="connsiteY7" fmla="*/ 358143 h 371552"/>
              <a:gd name="connsiteX8" fmla="*/ 4302 w 1140633"/>
              <a:gd name="connsiteY8" fmla="*/ 128739 h 371552"/>
              <a:gd name="connsiteX0" fmla="*/ 54912 w 1191243"/>
              <a:gd name="connsiteY0" fmla="*/ 128739 h 404503"/>
              <a:gd name="connsiteX1" fmla="*/ 183651 w 1191243"/>
              <a:gd name="connsiteY1" fmla="*/ 0 h 404503"/>
              <a:gd name="connsiteX2" fmla="*/ 1062504 w 1191243"/>
              <a:gd name="connsiteY2" fmla="*/ 0 h 404503"/>
              <a:gd name="connsiteX3" fmla="*/ 1191243 w 1191243"/>
              <a:gd name="connsiteY3" fmla="*/ 128739 h 404503"/>
              <a:gd name="connsiteX4" fmla="*/ 1191243 w 1191243"/>
              <a:gd name="connsiteY4" fmla="*/ 242813 h 404503"/>
              <a:gd name="connsiteX5" fmla="*/ 1062504 w 1191243"/>
              <a:gd name="connsiteY5" fmla="*/ 371552 h 404503"/>
              <a:gd name="connsiteX6" fmla="*/ 27132 w 1191243"/>
              <a:gd name="connsiteY6" fmla="*/ 404503 h 404503"/>
              <a:gd name="connsiteX7" fmla="*/ 50793 w 1191243"/>
              <a:gd name="connsiteY7" fmla="*/ 358143 h 404503"/>
              <a:gd name="connsiteX8" fmla="*/ 54912 w 1191243"/>
              <a:gd name="connsiteY8" fmla="*/ 128739 h 404503"/>
              <a:gd name="connsiteX0" fmla="*/ 27780 w 1164111"/>
              <a:gd name="connsiteY0" fmla="*/ 128739 h 404503"/>
              <a:gd name="connsiteX1" fmla="*/ 156519 w 1164111"/>
              <a:gd name="connsiteY1" fmla="*/ 0 h 404503"/>
              <a:gd name="connsiteX2" fmla="*/ 1035372 w 1164111"/>
              <a:gd name="connsiteY2" fmla="*/ 0 h 404503"/>
              <a:gd name="connsiteX3" fmla="*/ 1164111 w 1164111"/>
              <a:gd name="connsiteY3" fmla="*/ 128739 h 404503"/>
              <a:gd name="connsiteX4" fmla="*/ 1164111 w 1164111"/>
              <a:gd name="connsiteY4" fmla="*/ 242813 h 404503"/>
              <a:gd name="connsiteX5" fmla="*/ 1035372 w 1164111"/>
              <a:gd name="connsiteY5" fmla="*/ 371552 h 404503"/>
              <a:gd name="connsiteX6" fmla="*/ 0 w 1164111"/>
              <a:gd name="connsiteY6" fmla="*/ 404503 h 404503"/>
              <a:gd name="connsiteX7" fmla="*/ 23661 w 1164111"/>
              <a:gd name="connsiteY7" fmla="*/ 358143 h 404503"/>
              <a:gd name="connsiteX8" fmla="*/ 27780 w 1164111"/>
              <a:gd name="connsiteY8" fmla="*/ 128739 h 404503"/>
              <a:gd name="connsiteX0" fmla="*/ 7186 w 1143517"/>
              <a:gd name="connsiteY0" fmla="*/ 128739 h 371552"/>
              <a:gd name="connsiteX1" fmla="*/ 135925 w 1143517"/>
              <a:gd name="connsiteY1" fmla="*/ 0 h 371552"/>
              <a:gd name="connsiteX2" fmla="*/ 1014778 w 1143517"/>
              <a:gd name="connsiteY2" fmla="*/ 0 h 371552"/>
              <a:gd name="connsiteX3" fmla="*/ 1143517 w 1143517"/>
              <a:gd name="connsiteY3" fmla="*/ 128739 h 371552"/>
              <a:gd name="connsiteX4" fmla="*/ 1143517 w 1143517"/>
              <a:gd name="connsiteY4" fmla="*/ 242813 h 371552"/>
              <a:gd name="connsiteX5" fmla="*/ 1014778 w 1143517"/>
              <a:gd name="connsiteY5" fmla="*/ 371552 h 371552"/>
              <a:gd name="connsiteX6" fmla="*/ 0 w 1143517"/>
              <a:gd name="connsiteY6" fmla="*/ 367432 h 371552"/>
              <a:gd name="connsiteX7" fmla="*/ 3067 w 1143517"/>
              <a:gd name="connsiteY7" fmla="*/ 358143 h 371552"/>
              <a:gd name="connsiteX8" fmla="*/ 7186 w 1143517"/>
              <a:gd name="connsiteY8" fmla="*/ 128739 h 371552"/>
              <a:gd name="connsiteX0" fmla="*/ 7186 w 1143517"/>
              <a:gd name="connsiteY0" fmla="*/ 128739 h 371552"/>
              <a:gd name="connsiteX1" fmla="*/ 135925 w 1143517"/>
              <a:gd name="connsiteY1" fmla="*/ 0 h 371552"/>
              <a:gd name="connsiteX2" fmla="*/ 1014778 w 1143517"/>
              <a:gd name="connsiteY2" fmla="*/ 0 h 371552"/>
              <a:gd name="connsiteX3" fmla="*/ 1143517 w 1143517"/>
              <a:gd name="connsiteY3" fmla="*/ 128739 h 371552"/>
              <a:gd name="connsiteX4" fmla="*/ 1143517 w 1143517"/>
              <a:gd name="connsiteY4" fmla="*/ 242813 h 371552"/>
              <a:gd name="connsiteX5" fmla="*/ 1014778 w 1143517"/>
              <a:gd name="connsiteY5" fmla="*/ 371552 h 371552"/>
              <a:gd name="connsiteX6" fmla="*/ 0 w 1143517"/>
              <a:gd name="connsiteY6" fmla="*/ 367432 h 371552"/>
              <a:gd name="connsiteX7" fmla="*/ 3067 w 1143517"/>
              <a:gd name="connsiteY7" fmla="*/ 308716 h 371552"/>
              <a:gd name="connsiteX8" fmla="*/ 7186 w 1143517"/>
              <a:gd name="connsiteY8" fmla="*/ 128739 h 371552"/>
              <a:gd name="connsiteX0" fmla="*/ 7186 w 1143517"/>
              <a:gd name="connsiteY0" fmla="*/ 128739 h 375670"/>
              <a:gd name="connsiteX1" fmla="*/ 135925 w 1143517"/>
              <a:gd name="connsiteY1" fmla="*/ 0 h 375670"/>
              <a:gd name="connsiteX2" fmla="*/ 1014778 w 1143517"/>
              <a:gd name="connsiteY2" fmla="*/ 0 h 375670"/>
              <a:gd name="connsiteX3" fmla="*/ 1143517 w 1143517"/>
              <a:gd name="connsiteY3" fmla="*/ 128739 h 375670"/>
              <a:gd name="connsiteX4" fmla="*/ 1143517 w 1143517"/>
              <a:gd name="connsiteY4" fmla="*/ 242813 h 375670"/>
              <a:gd name="connsiteX5" fmla="*/ 1014778 w 1143517"/>
              <a:gd name="connsiteY5" fmla="*/ 371552 h 375670"/>
              <a:gd name="connsiteX6" fmla="*/ 0 w 1143517"/>
              <a:gd name="connsiteY6" fmla="*/ 375670 h 375670"/>
              <a:gd name="connsiteX7" fmla="*/ 3067 w 1143517"/>
              <a:gd name="connsiteY7" fmla="*/ 308716 h 375670"/>
              <a:gd name="connsiteX8" fmla="*/ 7186 w 1143517"/>
              <a:gd name="connsiteY8" fmla="*/ 128739 h 375670"/>
              <a:gd name="connsiteX0" fmla="*/ 7186 w 1143517"/>
              <a:gd name="connsiteY0" fmla="*/ 128739 h 375670"/>
              <a:gd name="connsiteX1" fmla="*/ 135925 w 1143517"/>
              <a:gd name="connsiteY1" fmla="*/ 0 h 375670"/>
              <a:gd name="connsiteX2" fmla="*/ 1014778 w 1143517"/>
              <a:gd name="connsiteY2" fmla="*/ 0 h 375670"/>
              <a:gd name="connsiteX3" fmla="*/ 1143517 w 1143517"/>
              <a:gd name="connsiteY3" fmla="*/ 128739 h 375670"/>
              <a:gd name="connsiteX4" fmla="*/ 1143517 w 1143517"/>
              <a:gd name="connsiteY4" fmla="*/ 242813 h 375670"/>
              <a:gd name="connsiteX5" fmla="*/ 1014778 w 1143517"/>
              <a:gd name="connsiteY5" fmla="*/ 371552 h 375670"/>
              <a:gd name="connsiteX6" fmla="*/ 0 w 1143517"/>
              <a:gd name="connsiteY6" fmla="*/ 375670 h 375670"/>
              <a:gd name="connsiteX7" fmla="*/ 3067 w 1143517"/>
              <a:gd name="connsiteY7" fmla="*/ 362261 h 375670"/>
              <a:gd name="connsiteX8" fmla="*/ 7186 w 1143517"/>
              <a:gd name="connsiteY8" fmla="*/ 128739 h 375670"/>
              <a:gd name="connsiteX0" fmla="*/ 354262 w 1490593"/>
              <a:gd name="connsiteY0" fmla="*/ 128739 h 375670"/>
              <a:gd name="connsiteX1" fmla="*/ 483001 w 1490593"/>
              <a:gd name="connsiteY1" fmla="*/ 0 h 375670"/>
              <a:gd name="connsiteX2" fmla="*/ 1361854 w 1490593"/>
              <a:gd name="connsiteY2" fmla="*/ 0 h 375670"/>
              <a:gd name="connsiteX3" fmla="*/ 1490593 w 1490593"/>
              <a:gd name="connsiteY3" fmla="*/ 128739 h 375670"/>
              <a:gd name="connsiteX4" fmla="*/ 1490593 w 1490593"/>
              <a:gd name="connsiteY4" fmla="*/ 242813 h 375670"/>
              <a:gd name="connsiteX5" fmla="*/ 1361854 w 1490593"/>
              <a:gd name="connsiteY5" fmla="*/ 371552 h 375670"/>
              <a:gd name="connsiteX6" fmla="*/ 347076 w 1490593"/>
              <a:gd name="connsiteY6" fmla="*/ 375670 h 375670"/>
              <a:gd name="connsiteX7" fmla="*/ 35 w 1490593"/>
              <a:gd name="connsiteY7" fmla="*/ 275763 h 375670"/>
              <a:gd name="connsiteX8" fmla="*/ 354262 w 1490593"/>
              <a:gd name="connsiteY8" fmla="*/ 128739 h 375670"/>
              <a:gd name="connsiteX0" fmla="*/ 85079 w 1221410"/>
              <a:gd name="connsiteY0" fmla="*/ 128739 h 375670"/>
              <a:gd name="connsiteX1" fmla="*/ 213818 w 1221410"/>
              <a:gd name="connsiteY1" fmla="*/ 0 h 375670"/>
              <a:gd name="connsiteX2" fmla="*/ 1092671 w 1221410"/>
              <a:gd name="connsiteY2" fmla="*/ 0 h 375670"/>
              <a:gd name="connsiteX3" fmla="*/ 1221410 w 1221410"/>
              <a:gd name="connsiteY3" fmla="*/ 128739 h 375670"/>
              <a:gd name="connsiteX4" fmla="*/ 1221410 w 1221410"/>
              <a:gd name="connsiteY4" fmla="*/ 242813 h 375670"/>
              <a:gd name="connsiteX5" fmla="*/ 1092671 w 1221410"/>
              <a:gd name="connsiteY5" fmla="*/ 371552 h 375670"/>
              <a:gd name="connsiteX6" fmla="*/ 77893 w 1221410"/>
              <a:gd name="connsiteY6" fmla="*/ 375670 h 375670"/>
              <a:gd name="connsiteX7" fmla="*/ 85079 w 1221410"/>
              <a:gd name="connsiteY7" fmla="*/ 128739 h 375670"/>
              <a:gd name="connsiteX0" fmla="*/ 79568 w 1215899"/>
              <a:gd name="connsiteY0" fmla="*/ 128739 h 375670"/>
              <a:gd name="connsiteX1" fmla="*/ 208307 w 1215899"/>
              <a:gd name="connsiteY1" fmla="*/ 0 h 375670"/>
              <a:gd name="connsiteX2" fmla="*/ 1087160 w 1215899"/>
              <a:gd name="connsiteY2" fmla="*/ 0 h 375670"/>
              <a:gd name="connsiteX3" fmla="*/ 1215899 w 1215899"/>
              <a:gd name="connsiteY3" fmla="*/ 128739 h 375670"/>
              <a:gd name="connsiteX4" fmla="*/ 1215899 w 1215899"/>
              <a:gd name="connsiteY4" fmla="*/ 242813 h 375670"/>
              <a:gd name="connsiteX5" fmla="*/ 1087160 w 1215899"/>
              <a:gd name="connsiteY5" fmla="*/ 371552 h 375670"/>
              <a:gd name="connsiteX6" fmla="*/ 72382 w 1215899"/>
              <a:gd name="connsiteY6" fmla="*/ 375670 h 375670"/>
              <a:gd name="connsiteX7" fmla="*/ 79568 w 1215899"/>
              <a:gd name="connsiteY7" fmla="*/ 128739 h 375670"/>
              <a:gd name="connsiteX0" fmla="*/ 7709 w 1144040"/>
              <a:gd name="connsiteY0" fmla="*/ 128739 h 375740"/>
              <a:gd name="connsiteX1" fmla="*/ 136448 w 1144040"/>
              <a:gd name="connsiteY1" fmla="*/ 0 h 375740"/>
              <a:gd name="connsiteX2" fmla="*/ 1015301 w 1144040"/>
              <a:gd name="connsiteY2" fmla="*/ 0 h 375740"/>
              <a:gd name="connsiteX3" fmla="*/ 1144040 w 1144040"/>
              <a:gd name="connsiteY3" fmla="*/ 128739 h 375740"/>
              <a:gd name="connsiteX4" fmla="*/ 1144040 w 1144040"/>
              <a:gd name="connsiteY4" fmla="*/ 242813 h 375740"/>
              <a:gd name="connsiteX5" fmla="*/ 1015301 w 1144040"/>
              <a:gd name="connsiteY5" fmla="*/ 371552 h 375740"/>
              <a:gd name="connsiteX6" fmla="*/ 523 w 1144040"/>
              <a:gd name="connsiteY6" fmla="*/ 375670 h 375740"/>
              <a:gd name="connsiteX7" fmla="*/ 7709 w 1144040"/>
              <a:gd name="connsiteY7" fmla="*/ 128739 h 375740"/>
              <a:gd name="connsiteX0" fmla="*/ 0 w 1136331"/>
              <a:gd name="connsiteY0" fmla="*/ 128739 h 375740"/>
              <a:gd name="connsiteX1" fmla="*/ 128739 w 1136331"/>
              <a:gd name="connsiteY1" fmla="*/ 0 h 375740"/>
              <a:gd name="connsiteX2" fmla="*/ 1007592 w 1136331"/>
              <a:gd name="connsiteY2" fmla="*/ 0 h 375740"/>
              <a:gd name="connsiteX3" fmla="*/ 1136331 w 1136331"/>
              <a:gd name="connsiteY3" fmla="*/ 128739 h 375740"/>
              <a:gd name="connsiteX4" fmla="*/ 1136331 w 1136331"/>
              <a:gd name="connsiteY4" fmla="*/ 242813 h 375740"/>
              <a:gd name="connsiteX5" fmla="*/ 1007592 w 1136331"/>
              <a:gd name="connsiteY5" fmla="*/ 371552 h 375740"/>
              <a:gd name="connsiteX6" fmla="*/ 5171 w 1136331"/>
              <a:gd name="connsiteY6" fmla="*/ 375670 h 375740"/>
              <a:gd name="connsiteX7" fmla="*/ 0 w 1136331"/>
              <a:gd name="connsiteY7" fmla="*/ 128739 h 37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6331" h="375740">
                <a:moveTo>
                  <a:pt x="0" y="128739"/>
                </a:moveTo>
                <a:cubicBezTo>
                  <a:pt x="0" y="57638"/>
                  <a:pt x="57638" y="0"/>
                  <a:pt x="128739" y="0"/>
                </a:cubicBezTo>
                <a:lnTo>
                  <a:pt x="1007592" y="0"/>
                </a:lnTo>
                <a:cubicBezTo>
                  <a:pt x="1078693" y="0"/>
                  <a:pt x="1136331" y="57638"/>
                  <a:pt x="1136331" y="128739"/>
                </a:cubicBezTo>
                <a:lnTo>
                  <a:pt x="1136331" y="242813"/>
                </a:lnTo>
                <a:cubicBezTo>
                  <a:pt x="1136331" y="313914"/>
                  <a:pt x="1078693" y="371552"/>
                  <a:pt x="1007592" y="371552"/>
                </a:cubicBezTo>
                <a:lnTo>
                  <a:pt x="5171" y="375670"/>
                </a:lnTo>
                <a:cubicBezTo>
                  <a:pt x="1995" y="380509"/>
                  <a:pt x="2060" y="133686"/>
                  <a:pt x="0" y="12873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838200" y="554299"/>
            <a:ext cx="10515600" cy="1523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cap="all" spc="25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1100" cap="all" spc="250" baseline="0">
                <a:solidFill>
                  <a:schemeClr val="accent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11609547" y="400050"/>
            <a:ext cx="339725" cy="3397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638914" y="479425"/>
            <a:ext cx="26987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BD8018E6-5008-4D09-8834-2943DEA75A3D}" type="slidenum">
              <a:rPr lang="en-US" sz="1100" b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2CCB9E-EBCF-4AB0-A604-2319A299E946}"/>
              </a:ext>
            </a:extLst>
          </p:cNvPr>
          <p:cNvGrpSpPr/>
          <p:nvPr userDrawn="1"/>
        </p:nvGrpSpPr>
        <p:grpSpPr>
          <a:xfrm>
            <a:off x="0" y="1203481"/>
            <a:ext cx="543560" cy="38331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A33EC8-C09E-4709-A368-9DF9789D1453}"/>
                </a:ext>
              </a:extLst>
            </p:cNvPr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9193B2-67C2-42BA-B53E-35B45A8958FA}"/>
                </a:ext>
              </a:extLst>
            </p:cNvPr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7890" y="989484"/>
            <a:ext cx="10538460" cy="50817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013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  <p15:guide id="5" orient="horz" pos="2304">
          <p15:clr>
            <a:srgbClr val="FBAE40"/>
          </p15:clr>
        </p15:guide>
        <p15:guide id="6" pos="2208">
          <p15:clr>
            <a:srgbClr val="FBAE40"/>
          </p15:clr>
        </p15:guide>
        <p15:guide id="7" pos="1315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78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full col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96D0BC-6E23-4927-9B24-A7A206FA32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70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C86D8C8-4DB9-4E58-A045-27871DAC7EA9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F940F-5391-422A-92DC-81654D411F7E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253A42-76A8-4B29-900F-BEFE489670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2D4AC4-6987-41B2-99A4-31C955B055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0000" y="1181100"/>
            <a:ext cx="3556000" cy="4533900"/>
          </a:xfrm>
          <a:prstGeom prst="roundRect">
            <a:avLst>
              <a:gd name="adj" fmla="val 10953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05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155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144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043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390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205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'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7719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92610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37501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823927" y="1321976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47719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92610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37501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823927" y="369731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17591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4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738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74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845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728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A978961-E983-5243-9D40-751A29EC20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C54448-ED05-E24C-B5D5-B54034DCC9F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782662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8B55DB-BDBF-495A-B583-3A3434B7C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" y="0"/>
            <a:ext cx="1215678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F55E8-F91F-48B0-81BC-EF44B2E24A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08900" y="4257675"/>
            <a:ext cx="2654300" cy="508318"/>
          </a:xfrm>
        </p:spPr>
        <p:txBody>
          <a:bodyPr anchor="b" anchorCtr="0">
            <a:noAutofit/>
          </a:bodyPr>
          <a:lstStyle>
            <a:lvl1pPr marL="0" indent="0" algn="ctr">
              <a:lnSpc>
                <a:spcPct val="105000"/>
              </a:lnSpc>
              <a:spcBef>
                <a:spcPts val="0"/>
              </a:spcBef>
              <a:buNone/>
              <a:defRPr sz="1300" b="1">
                <a:solidFill>
                  <a:schemeClr val="bg2"/>
                </a:solidFill>
                <a:latin typeface="Open Sans"/>
              </a:defRPr>
            </a:lvl1pPr>
            <a:lvl2pPr marL="0" indent="0" algn="ctr">
              <a:lnSpc>
                <a:spcPct val="105000"/>
              </a:lnSpc>
              <a:spcBef>
                <a:spcPts val="0"/>
              </a:spcBef>
              <a:buNone/>
              <a:defRPr sz="1300">
                <a:solidFill>
                  <a:schemeClr val="bg2"/>
                </a:solidFill>
                <a:latin typeface="Open Sans"/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8154D1-6199-4118-9844-D7E16F80E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8750" y="1504949"/>
            <a:ext cx="4835525" cy="2447926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600" b="1" spc="-20" baseline="0">
                <a:solidFill>
                  <a:schemeClr val="bg2"/>
                </a:solidFill>
                <a:latin typeface="Open San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9724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- 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88722-4B8A-483C-9D07-DB12AFB6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6CBB1-4698-4E59-B2DD-75F72657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A30585B2-4AE5-4E24-B2F9-21CF896AC48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3235BC-F43D-4736-AE33-111FE081D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6400" y="1720850"/>
            <a:ext cx="11480400" cy="4264025"/>
          </a:xfrm>
        </p:spPr>
        <p:txBody>
          <a:bodyPr numCol="2"/>
          <a:lstStyle>
            <a:lvl1pPr marL="215900" marR="0" indent="-215900" algn="l" defTabSz="914400" rtl="0" eaLnBrk="1" fontAlgn="auto" latinLnBrk="0" hangingPunct="1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49ACF8"/>
              </a:buClr>
              <a:buSzTx/>
              <a:buFont typeface="Calibri" panose="020F0502020204030204" pitchFamily="34" charset="0"/>
              <a:buChar char="•"/>
              <a:tabLst>
                <a:tab pos="5029200" algn="r"/>
              </a:tabLst>
              <a:defRPr sz="1200" b="0">
                <a:solidFill>
                  <a:schemeClr val="tx1"/>
                </a:solidFill>
              </a:defRPr>
            </a:lvl1pPr>
            <a:lvl2pPr marL="360000" marR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ACF8"/>
              </a:buClr>
              <a:buSzTx/>
              <a:buFont typeface="Calibri" panose="020F0502020204030204" pitchFamily="34" charset="0"/>
              <a:buChar char="–"/>
              <a:tabLst>
                <a:tab pos="5029200" algn="r"/>
              </a:tabLst>
              <a:defRPr sz="1200">
                <a:solidFill>
                  <a:schemeClr val="tx1"/>
                </a:solidFill>
              </a:defRPr>
            </a:lvl2pPr>
            <a:lvl3pPr marL="504000" marR="0" indent="-144000" algn="l" defTabSz="941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ACF8"/>
              </a:buClr>
              <a:buSzTx/>
              <a:buFont typeface="Calibri" panose="020F0502020204030204" pitchFamily="34" charset="0"/>
              <a:buChar char="–"/>
              <a:tabLst>
                <a:tab pos="5029200" algn="r"/>
              </a:tabLst>
              <a:defRPr sz="1200">
                <a:solidFill>
                  <a:schemeClr val="tx1"/>
                </a:solidFill>
              </a:defRPr>
            </a:lvl3pPr>
            <a:lvl4pPr marL="252000" indent="-1080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 marL="360000" indent="-108000"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0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1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r>
              <a:rPr lang="en-GB" b="0" dirty="0"/>
              <a:t>Contents	xx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02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2F934-C12C-4140-854F-0344DFF7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6E3BAA-6473-48ED-A3D0-B0644050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A30585B2-4AE5-4E24-B2F9-21CF896AC48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484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650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7242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76300" y="159817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92949" y="1598174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76300" y="423363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492949" y="4233639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608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Work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6239423" y="4841077"/>
            <a:ext cx="841248" cy="841248"/>
          </a:xfrm>
          <a:prstGeom prst="ellipse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76300" y="1598613"/>
            <a:ext cx="4610100" cy="274955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7829993" y="3616612"/>
            <a:ext cx="3485707" cy="2555588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8105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FB4437-41D0-4F13-852C-37D8393DFD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47226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BC1C2AF-B56F-4F19-AAB0-D4278E8539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35428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1A75520-72F1-4C2D-8406-7FEAF579BDC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5610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6E62145C-02A5-4031-B96C-3B294EA56A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13812" y="2060829"/>
            <a:ext cx="1830962" cy="1828800"/>
          </a:xfrm>
          <a:custGeom>
            <a:avLst/>
            <a:gdLst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1156533 h 1828800"/>
              <a:gd name="connsiteX8" fmla="*/ 0 w 1828800"/>
              <a:gd name="connsiteY8" fmla="*/ 672267 h 1828800"/>
              <a:gd name="connsiteX0" fmla="*/ 0 w 1828800"/>
              <a:gd name="connsiteY0" fmla="*/ 672267 h 1828800"/>
              <a:gd name="connsiteX1" fmla="*/ 672267 w 1828800"/>
              <a:gd name="connsiteY1" fmla="*/ 0 h 1828800"/>
              <a:gd name="connsiteX2" fmla="*/ 1156533 w 1828800"/>
              <a:gd name="connsiteY2" fmla="*/ 0 h 1828800"/>
              <a:gd name="connsiteX3" fmla="*/ 1828800 w 1828800"/>
              <a:gd name="connsiteY3" fmla="*/ 672267 h 1828800"/>
              <a:gd name="connsiteX4" fmla="*/ 1828800 w 1828800"/>
              <a:gd name="connsiteY4" fmla="*/ 1156533 h 1828800"/>
              <a:gd name="connsiteX5" fmla="*/ 1156533 w 1828800"/>
              <a:gd name="connsiteY5" fmla="*/ 1828800 h 1828800"/>
              <a:gd name="connsiteX6" fmla="*/ 672267 w 1828800"/>
              <a:gd name="connsiteY6" fmla="*/ 1828800 h 1828800"/>
              <a:gd name="connsiteX7" fmla="*/ 0 w 1828800"/>
              <a:gd name="connsiteY7" fmla="*/ 672267 h 1828800"/>
              <a:gd name="connsiteX0" fmla="*/ 26758 w 1855558"/>
              <a:gd name="connsiteY0" fmla="*/ 672267 h 1845891"/>
              <a:gd name="connsiteX1" fmla="*/ 699025 w 1855558"/>
              <a:gd name="connsiteY1" fmla="*/ 0 h 1845891"/>
              <a:gd name="connsiteX2" fmla="*/ 1183291 w 1855558"/>
              <a:gd name="connsiteY2" fmla="*/ 0 h 1845891"/>
              <a:gd name="connsiteX3" fmla="*/ 1855558 w 1855558"/>
              <a:gd name="connsiteY3" fmla="*/ 672267 h 1845891"/>
              <a:gd name="connsiteX4" fmla="*/ 1855558 w 1855558"/>
              <a:gd name="connsiteY4" fmla="*/ 1156533 h 1845891"/>
              <a:gd name="connsiteX5" fmla="*/ 1183291 w 1855558"/>
              <a:gd name="connsiteY5" fmla="*/ 1828800 h 1845891"/>
              <a:gd name="connsiteX6" fmla="*/ 117911 w 1855558"/>
              <a:gd name="connsiteY6" fmla="*/ 1845891 h 1845891"/>
              <a:gd name="connsiteX7" fmla="*/ 26758 w 1855558"/>
              <a:gd name="connsiteY7" fmla="*/ 672267 h 1845891"/>
              <a:gd name="connsiteX0" fmla="*/ 0 w 1828800"/>
              <a:gd name="connsiteY0" fmla="*/ 672267 h 1845891"/>
              <a:gd name="connsiteX1" fmla="*/ 672267 w 1828800"/>
              <a:gd name="connsiteY1" fmla="*/ 0 h 1845891"/>
              <a:gd name="connsiteX2" fmla="*/ 1156533 w 1828800"/>
              <a:gd name="connsiteY2" fmla="*/ 0 h 1845891"/>
              <a:gd name="connsiteX3" fmla="*/ 1828800 w 1828800"/>
              <a:gd name="connsiteY3" fmla="*/ 672267 h 1845891"/>
              <a:gd name="connsiteX4" fmla="*/ 1828800 w 1828800"/>
              <a:gd name="connsiteY4" fmla="*/ 1156533 h 1845891"/>
              <a:gd name="connsiteX5" fmla="*/ 1156533 w 1828800"/>
              <a:gd name="connsiteY5" fmla="*/ 1828800 h 1845891"/>
              <a:gd name="connsiteX6" fmla="*/ 91153 w 1828800"/>
              <a:gd name="connsiteY6" fmla="*/ 1845891 h 1845891"/>
              <a:gd name="connsiteX7" fmla="*/ 0 w 1828800"/>
              <a:gd name="connsiteY7" fmla="*/ 672267 h 1845891"/>
              <a:gd name="connsiteX0" fmla="*/ 0 w 1828800"/>
              <a:gd name="connsiteY0" fmla="*/ 672267 h 1837345"/>
              <a:gd name="connsiteX1" fmla="*/ 672267 w 1828800"/>
              <a:gd name="connsiteY1" fmla="*/ 0 h 1837345"/>
              <a:gd name="connsiteX2" fmla="*/ 1156533 w 1828800"/>
              <a:gd name="connsiteY2" fmla="*/ 0 h 1837345"/>
              <a:gd name="connsiteX3" fmla="*/ 1828800 w 1828800"/>
              <a:gd name="connsiteY3" fmla="*/ 672267 h 1837345"/>
              <a:gd name="connsiteX4" fmla="*/ 1828800 w 1828800"/>
              <a:gd name="connsiteY4" fmla="*/ 1156533 h 1837345"/>
              <a:gd name="connsiteX5" fmla="*/ 1156533 w 1828800"/>
              <a:gd name="connsiteY5" fmla="*/ 1828800 h 1837345"/>
              <a:gd name="connsiteX6" fmla="*/ 14241 w 1828800"/>
              <a:gd name="connsiteY6" fmla="*/ 1837345 h 1837345"/>
              <a:gd name="connsiteX7" fmla="*/ 0 w 1828800"/>
              <a:gd name="connsiteY7" fmla="*/ 672267 h 1837345"/>
              <a:gd name="connsiteX0" fmla="*/ 2162 w 1830962"/>
              <a:gd name="connsiteY0" fmla="*/ 672267 h 1828800"/>
              <a:gd name="connsiteX1" fmla="*/ 674429 w 1830962"/>
              <a:gd name="connsiteY1" fmla="*/ 0 h 1828800"/>
              <a:gd name="connsiteX2" fmla="*/ 1158695 w 1830962"/>
              <a:gd name="connsiteY2" fmla="*/ 0 h 1828800"/>
              <a:gd name="connsiteX3" fmla="*/ 1830962 w 1830962"/>
              <a:gd name="connsiteY3" fmla="*/ 672267 h 1828800"/>
              <a:gd name="connsiteX4" fmla="*/ 1830962 w 1830962"/>
              <a:gd name="connsiteY4" fmla="*/ 1156533 h 1828800"/>
              <a:gd name="connsiteX5" fmla="*/ 1158695 w 1830962"/>
              <a:gd name="connsiteY5" fmla="*/ 1828800 h 1828800"/>
              <a:gd name="connsiteX6" fmla="*/ 7857 w 1830962"/>
              <a:gd name="connsiteY6" fmla="*/ 1828799 h 1828800"/>
              <a:gd name="connsiteX7" fmla="*/ 2162 w 1830962"/>
              <a:gd name="connsiteY7" fmla="*/ 672267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0962" h="1828800">
                <a:moveTo>
                  <a:pt x="2162" y="672267"/>
                </a:moveTo>
                <a:cubicBezTo>
                  <a:pt x="2162" y="300984"/>
                  <a:pt x="303146" y="0"/>
                  <a:pt x="674429" y="0"/>
                </a:cubicBezTo>
                <a:lnTo>
                  <a:pt x="1158695" y="0"/>
                </a:lnTo>
                <a:cubicBezTo>
                  <a:pt x="1529978" y="0"/>
                  <a:pt x="1830962" y="300984"/>
                  <a:pt x="1830962" y="672267"/>
                </a:cubicBezTo>
                <a:lnTo>
                  <a:pt x="1830962" y="1156533"/>
                </a:lnTo>
                <a:cubicBezTo>
                  <a:pt x="1830962" y="1527816"/>
                  <a:pt x="1529978" y="1828800"/>
                  <a:pt x="1158695" y="1828800"/>
                </a:cubicBezTo>
                <a:lnTo>
                  <a:pt x="7857" y="1828799"/>
                </a:lnTo>
                <a:cubicBezTo>
                  <a:pt x="-5437" y="1815506"/>
                  <a:pt x="2162" y="977067"/>
                  <a:pt x="2162" y="672267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5CDEBE-9E2D-4F85-9D29-E2CFBD113620}"/>
              </a:ext>
            </a:extLst>
          </p:cNvPr>
          <p:cNvSpPr/>
          <p:nvPr userDrawn="1"/>
        </p:nvSpPr>
        <p:spPr>
          <a:xfrm>
            <a:off x="11525250" y="373592"/>
            <a:ext cx="293159" cy="293159"/>
          </a:xfrm>
          <a:prstGeom prst="ellipse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1C32F-EA4F-48D6-9152-F17EA53EAE47}"/>
              </a:ext>
            </a:extLst>
          </p:cNvPr>
          <p:cNvSpPr txBox="1"/>
          <p:nvPr userDrawn="1"/>
        </p:nvSpPr>
        <p:spPr>
          <a:xfrm>
            <a:off x="11487679" y="435532"/>
            <a:ext cx="368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1100" cap="none" spc="0" baseline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1100" cap="none" spc="0" baseline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3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7A9265-1E1D-6E48-BD1F-5616CEA18022}"/>
              </a:ext>
            </a:extLst>
          </p:cNvPr>
          <p:cNvSpPr/>
          <p:nvPr userDrawn="1"/>
        </p:nvSpPr>
        <p:spPr>
          <a:xfrm rot="16200000">
            <a:off x="9795309" y="3165884"/>
            <a:ext cx="4219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Copyright ©2023  </a:t>
            </a:r>
            <a:r>
              <a:rPr lang="en-US" sz="900" b="0" i="0" u="none" strike="noStrike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by </a:t>
            </a:r>
            <a:r>
              <a:rPr lang="en-US" sz="900" b="1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Viettel</a:t>
            </a:r>
            <a:r>
              <a:rPr lang="en-US" sz="900" b="1" i="0" u="none" strike="noStrike" baseline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900" b="1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Group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 </a:t>
            </a:r>
            <a:endParaRPr lang="en-US" sz="900" b="0" i="0" u="none" strike="noStrike" dirty="0">
              <a:solidFill>
                <a:schemeClr val="tx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Bản</a:t>
            </a:r>
            <a:r>
              <a:rPr lang="en-US" sz="900" b="0" i="0" u="none" strike="noStrike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900" b="0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quyền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©2023 </a:t>
            </a:r>
            <a:r>
              <a:rPr lang="en-US" sz="900" b="0" i="0" u="none" strike="noStrike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bởi</a:t>
            </a:r>
            <a:r>
              <a:rPr lang="en-US" sz="900" b="0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900" b="1" i="0" u="none" strike="noStrike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Tập đoàn</a:t>
            </a:r>
            <a:r>
              <a:rPr lang="en-US" sz="900" b="1" i="0" u="none" strike="noStrike" baseline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900" b="1" i="0" u="none" strike="noStrike" baseline="0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Viettel</a:t>
            </a:r>
            <a:endParaRPr lang="en-US" sz="900" b="0" i="0" u="none" strike="noStrike" dirty="0">
              <a:solidFill>
                <a:schemeClr val="tx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38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  <p:sldLayoutId id="2147483926" r:id="rId21"/>
    <p:sldLayoutId id="2147483925" r:id="rId22"/>
    <p:sldLayoutId id="2147483831" r:id="rId23"/>
    <p:sldLayoutId id="2147483839" r:id="rId24"/>
    <p:sldLayoutId id="2147483833" r:id="rId25"/>
    <p:sldLayoutId id="2147483834" r:id="rId26"/>
    <p:sldLayoutId id="2147483835" r:id="rId27"/>
    <p:sldLayoutId id="2147483836" r:id="rId28"/>
    <p:sldLayoutId id="2147483837" r:id="rId29"/>
    <p:sldLayoutId id="2147483841" r:id="rId30"/>
    <p:sldLayoutId id="2147483923" r:id="rId31"/>
    <p:sldLayoutId id="2147483845" r:id="rId32"/>
    <p:sldLayoutId id="2147483846" r:id="rId33"/>
    <p:sldLayoutId id="2147483870" r:id="rId34"/>
    <p:sldLayoutId id="2147483924" r:id="rId35"/>
    <p:sldLayoutId id="2147483892" r:id="rId36"/>
    <p:sldLayoutId id="2147483894" r:id="rId37"/>
    <p:sldLayoutId id="2147483898" r:id="rId38"/>
    <p:sldLayoutId id="2147483899" r:id="rId39"/>
    <p:sldLayoutId id="2147483901" r:id="rId40"/>
    <p:sldLayoutId id="2147483904" r:id="rId41"/>
    <p:sldLayoutId id="2147483906" r:id="rId42"/>
    <p:sldLayoutId id="2147483907" r:id="rId43"/>
    <p:sldLayoutId id="2147483908" r:id="rId44"/>
    <p:sldLayoutId id="2147483917" r:id="rId45"/>
    <p:sldLayoutId id="2147483918" r:id="rId46"/>
    <p:sldLayoutId id="2147483919" r:id="rId47"/>
    <p:sldLayoutId id="2147483920" r:id="rId48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Black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2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9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B78ED797-93D0-4E23-88E9-938E60DC552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4"/>
          <a:stretch/>
        </p:blipFill>
        <p:spPr>
          <a:xfrm>
            <a:off x="0" y="1"/>
            <a:ext cx="7148285" cy="6858000"/>
          </a:xfr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9C07471-5FC7-4FCB-857E-963108A03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3207"/>
          <a:stretch/>
        </p:blipFill>
        <p:spPr>
          <a:xfrm>
            <a:off x="7148285" y="1025626"/>
            <a:ext cx="5043715" cy="507297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CE1C8CE-2152-4BC8-B9AA-3D6152F8D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9650" y="0"/>
            <a:ext cx="6218981" cy="73312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385" y="6223283"/>
            <a:ext cx="1730675" cy="3676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83BB9A-3A91-39F5-D7BE-8988D8BD7604}"/>
              </a:ext>
            </a:extLst>
          </p:cNvPr>
          <p:cNvSpPr/>
          <p:nvPr/>
        </p:nvSpPr>
        <p:spPr>
          <a:xfrm>
            <a:off x="6546500" y="1863469"/>
            <a:ext cx="4026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>
                <a:solidFill>
                  <a:srgbClr val="FF7593"/>
                </a:solidFill>
                <a:latin typeface="Open Sans" panose="020B0606030504020204" pitchFamily="34" charset="0"/>
              </a:rPr>
              <a:t>Mini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>
                <a:solidFill>
                  <a:srgbClr val="FF7593"/>
                </a:solidFill>
                <a:latin typeface="Open Sans" panose="020B0606030504020204" pitchFamily="34" charset="0"/>
              </a:rPr>
              <a:t>Project</a:t>
            </a:r>
            <a:endParaRPr lang="tr-TR" sz="6000" b="1" dirty="0">
              <a:solidFill>
                <a:srgbClr val="FF7593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546CBC-AD22-4CBB-B105-90D4A30B0405}"/>
              </a:ext>
            </a:extLst>
          </p:cNvPr>
          <p:cNvSpPr/>
          <p:nvPr/>
        </p:nvSpPr>
        <p:spPr>
          <a:xfrm>
            <a:off x="6585460" y="1828687"/>
            <a:ext cx="4026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>
                <a:solidFill>
                  <a:schemeClr val="bg2"/>
                </a:solidFill>
                <a:latin typeface="Open Sans" panose="020B0606030504020204" pitchFamily="34" charset="0"/>
              </a:rPr>
              <a:t>Mini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>
                <a:solidFill>
                  <a:schemeClr val="bg2"/>
                </a:solidFill>
                <a:latin typeface="Open Sans" panose="020B0606030504020204" pitchFamily="34" charset="0"/>
              </a:rPr>
              <a:t>Project</a:t>
            </a:r>
            <a:endParaRPr lang="tr-TR" sz="6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927849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17E726-DE19-F9AA-5EEF-68A57A39FF51}"/>
              </a:ext>
            </a:extLst>
          </p:cNvPr>
          <p:cNvSpPr/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AFC8C6-1D0C-06FF-18A1-F9358FF87B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C1DB88D-E753-4D9E-B105-4A1B5EFE1B6F}"/>
              </a:ext>
            </a:extLst>
          </p:cNvPr>
          <p:cNvSpPr/>
          <p:nvPr/>
        </p:nvSpPr>
        <p:spPr>
          <a:xfrm>
            <a:off x="725882" y="397978"/>
            <a:ext cx="6599478" cy="578498"/>
          </a:xfrm>
          <a:prstGeom prst="roundRect">
            <a:avLst>
              <a:gd name="adj" fmla="val 2928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71720" y="2217927"/>
            <a:ext cx="8117441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 a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distributed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computing approach where a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large task is divided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into smaller tasks that can be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executed in parallel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across multiple processing units or nodes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1720" y="1795255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Massively Parallel Processing (MPP) Architecture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71720" y="3624219"/>
            <a:ext cx="8117441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Each node typically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operates independently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processing a portion of the data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and then the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results are combined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produce the final output.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71720" y="3201546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Relationship between these nodes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71720" y="5042085"/>
            <a:ext cx="8117441" cy="288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High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scalability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+ 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Fault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tolerance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+  Query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Coordination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+ 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Parallel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Query Execution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71720" y="4619413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Advantages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ABDA7C-990C-4847-B401-B1EF033F01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043" y="3174142"/>
            <a:ext cx="413085" cy="41308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C322797-41D5-4D64-998B-7CD801DAC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043" y="4629000"/>
            <a:ext cx="413085" cy="41308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8697813-DC78-AF25-22EC-171BE59517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043" y="1790145"/>
            <a:ext cx="413085" cy="4130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2024AE9-42EB-A07D-C198-B5C0FB2AC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8" y="483937"/>
            <a:ext cx="10538460" cy="508179"/>
          </a:xfrm>
        </p:spPr>
        <p:txBody>
          <a:bodyPr/>
          <a:lstStyle/>
          <a:p>
            <a:r>
              <a:rPr lang="en-US" dirty="0"/>
              <a:t>MPP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61510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7D4F5E-1833-E032-7318-FDFD65FF564A}"/>
              </a:ext>
            </a:extLst>
          </p:cNvPr>
          <p:cNvSpPr/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11E3D7-E122-8211-8678-EE5F5E6894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4BF4B5-9E44-DB69-A867-F82B6BD5B233}"/>
              </a:ext>
            </a:extLst>
          </p:cNvPr>
          <p:cNvSpPr/>
          <p:nvPr/>
        </p:nvSpPr>
        <p:spPr>
          <a:xfrm>
            <a:off x="725882" y="397978"/>
            <a:ext cx="6599478" cy="578498"/>
          </a:xfrm>
          <a:prstGeom prst="roundRect">
            <a:avLst>
              <a:gd name="adj" fmla="val 2928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71719" y="2217927"/>
            <a:ext cx="8117441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 a type of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 engine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that enhances query performance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by processing data in batches or vector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instead of one row at a 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1720" y="1785095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Definition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71720" y="3624219"/>
            <a:ext cx="8117441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 is stored in a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fixed size block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including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many data points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 can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 applied an operator onto this vector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71718" y="3191387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detail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71720" y="5042085"/>
            <a:ext cx="8117441" cy="288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CPU with Single Instruction Multiple Data (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SIMD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 and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distributed parallel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system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71720" y="4609253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Supporters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4C5B766-4133-49F6-8192-775651F855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043" y="1790145"/>
            <a:ext cx="413085" cy="41308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ABDA7C-990C-4847-B401-B1EF033F01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043" y="3174142"/>
            <a:ext cx="413085" cy="41308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C322797-41D5-4D64-998B-7CD801DAC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043" y="4629000"/>
            <a:ext cx="413085" cy="41308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B9DC20-CC6B-952A-5913-1324C5D6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8" y="483937"/>
            <a:ext cx="10538460" cy="508179"/>
          </a:xfrm>
        </p:spPr>
        <p:txBody>
          <a:bodyPr/>
          <a:lstStyle/>
          <a:p>
            <a:r>
              <a:rPr lang="en-US" dirty="0"/>
              <a:t>Fully-vectorized Query engine</a:t>
            </a:r>
          </a:p>
        </p:txBody>
      </p:sp>
    </p:spTree>
    <p:extLst>
      <p:ext uri="{BB962C8B-B14F-4D97-AF65-F5344CB8AC3E}">
        <p14:creationId xmlns:p14="http://schemas.microsoft.com/office/powerpoint/2010/main" val="2560136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8F7A7A-CC50-0BF1-4B70-543D879729F9}"/>
              </a:ext>
            </a:extLst>
          </p:cNvPr>
          <p:cNvSpPr/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92E16B-83E1-DB56-999A-4E94A28B66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1D846-3F4E-7119-0238-0CFF6273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562" y="1378694"/>
            <a:ext cx="2327601" cy="2710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71719" y="1811527"/>
            <a:ext cx="8117441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 Allows for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efficient data compression and sharding 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+  Suitable for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OLAP</a:t>
            </a:r>
          </a:p>
          <a:p>
            <a:pPr algn="just">
              <a:spcAft>
                <a:spcPts val="1200"/>
              </a:spcAft>
            </a:pP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 Not suitable with point query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because it requires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much I/O time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1720" y="1378695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Columnar format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71720" y="3187339"/>
            <a:ext cx="8117441" cy="288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Columnar-formatted data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strongly support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Doris’s vectorized query engine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71718" y="2754507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Combination with vectorization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71720" y="4310565"/>
            <a:ext cx="8117441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 a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short circuit plan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prepared statements pre-compute and cache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SQL statements, Hybrid memory structure can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improve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the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performance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for high-concurrency point queries.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71720" y="3877733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Hybrid memory structure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4C5B766-4133-49F6-8192-775651F855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043" y="1383745"/>
            <a:ext cx="413085" cy="41308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ABDA7C-990C-4847-B401-B1EF033F01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043" y="2737262"/>
            <a:ext cx="413085" cy="41308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C322797-41D5-4D64-998B-7CD801DACB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043" y="3897480"/>
            <a:ext cx="413085" cy="413085"/>
          </a:xfrm>
          <a:prstGeom prst="rect">
            <a:avLst/>
          </a:prstGeom>
        </p:spPr>
      </p:pic>
      <p:pic>
        <p:nvPicPr>
          <p:cNvPr id="6" name="Picture 5" descr="A pink rectangular object with black text&#10;&#10;Description automatically generated">
            <a:extLst>
              <a:ext uri="{FF2B5EF4-FFF2-40B4-BE49-F238E27FC236}">
                <a16:creationId xmlns:a16="http://schemas.microsoft.com/office/drawing/2014/main" id="{E6FCB971-9E8A-A6BA-48E8-A402084218E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0" r="10633"/>
          <a:stretch/>
        </p:blipFill>
        <p:spPr>
          <a:xfrm>
            <a:off x="3125723" y="5106847"/>
            <a:ext cx="5940554" cy="156391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4FAE029-29B4-0935-628E-819B79E56C89}"/>
              </a:ext>
            </a:extLst>
          </p:cNvPr>
          <p:cNvSpPr/>
          <p:nvPr/>
        </p:nvSpPr>
        <p:spPr>
          <a:xfrm>
            <a:off x="725882" y="397978"/>
            <a:ext cx="9667798" cy="578498"/>
          </a:xfrm>
          <a:prstGeom prst="roundRect">
            <a:avLst>
              <a:gd name="adj" fmla="val 2928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1B7E91-649A-DD38-09E6-987D031F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8" y="483937"/>
            <a:ext cx="10538460" cy="508179"/>
          </a:xfrm>
        </p:spPr>
        <p:txBody>
          <a:bodyPr/>
          <a:lstStyle/>
          <a:p>
            <a:r>
              <a:rPr lang="en-US" dirty="0"/>
              <a:t>Columnar format &amp; Hybrid memory structure</a:t>
            </a:r>
          </a:p>
        </p:txBody>
      </p:sp>
    </p:spTree>
    <p:extLst>
      <p:ext uri="{BB962C8B-B14F-4D97-AF65-F5344CB8AC3E}">
        <p14:creationId xmlns:p14="http://schemas.microsoft.com/office/powerpoint/2010/main" val="105917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144FBF-7A9D-0317-F608-1C475E9EFDD7}"/>
              </a:ext>
            </a:extLst>
          </p:cNvPr>
          <p:cNvSpPr/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883015-D785-8816-01AC-68769D9E4195}"/>
              </a:ext>
            </a:extLst>
          </p:cNvPr>
          <p:cNvSpPr/>
          <p:nvPr/>
        </p:nvSpPr>
        <p:spPr>
          <a:xfrm>
            <a:off x="725882" y="397978"/>
            <a:ext cx="6599478" cy="578498"/>
          </a:xfrm>
          <a:prstGeom prst="roundRect">
            <a:avLst>
              <a:gd name="adj" fmla="val 2928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58" y="483937"/>
            <a:ext cx="10538460" cy="508179"/>
          </a:xfrm>
        </p:spPr>
        <p:txBody>
          <a:bodyPr/>
          <a:lstStyle/>
          <a:p>
            <a:r>
              <a:rPr lang="en-US" dirty="0"/>
              <a:t>Short circuit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21960" y="5783765"/>
            <a:ext cx="8117441" cy="288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This approach will bypass unnecessary overhead and improves query execution speed.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21960" y="5350933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Improvement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C322797-41D5-4D64-998B-7CD801DAC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5370680"/>
            <a:ext cx="413085" cy="413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F4F71E-7139-82AC-1B77-77EB5174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930" y="1266380"/>
            <a:ext cx="2690139" cy="2611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CC41AD-3F57-AAFD-B39C-B17121FB9AFA}"/>
              </a:ext>
            </a:extLst>
          </p:cNvPr>
          <p:cNvSpPr txBox="1"/>
          <p:nvPr/>
        </p:nvSpPr>
        <p:spPr>
          <a:xfrm>
            <a:off x="2321960" y="4561751"/>
            <a:ext cx="8117441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When a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simple query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 executed, instead of going through the entire query planning process, Doris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directly executes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query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without involving the query planner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en-US" sz="14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13B7E9-32EF-0C3C-48EB-6CEAD7ABC418}"/>
              </a:ext>
            </a:extLst>
          </p:cNvPr>
          <p:cNvSpPr txBox="1"/>
          <p:nvPr/>
        </p:nvSpPr>
        <p:spPr>
          <a:xfrm>
            <a:off x="2321960" y="4128919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Definition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326FEC-A184-1BD3-DC84-3ECC62BA4A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283" y="4148666"/>
            <a:ext cx="413085" cy="4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93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144FBF-7A9D-0317-F608-1C475E9EFDD7}"/>
              </a:ext>
            </a:extLst>
          </p:cNvPr>
          <p:cNvSpPr/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883015-D785-8816-01AC-68769D9E4195}"/>
              </a:ext>
            </a:extLst>
          </p:cNvPr>
          <p:cNvSpPr/>
          <p:nvPr/>
        </p:nvSpPr>
        <p:spPr>
          <a:xfrm>
            <a:off x="725882" y="397978"/>
            <a:ext cx="6599478" cy="578498"/>
          </a:xfrm>
          <a:prstGeom prst="roundRect">
            <a:avLst>
              <a:gd name="adj" fmla="val 2928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58" y="483937"/>
            <a:ext cx="10538460" cy="508179"/>
          </a:xfrm>
        </p:spPr>
        <p:txBody>
          <a:bodyPr/>
          <a:lstStyle/>
          <a:p>
            <a:r>
              <a:rPr lang="en-US" dirty="0"/>
              <a:t>Pipeline execution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48730-A9AA-C44A-5E43-A079289C19E5}"/>
              </a:ext>
            </a:extLst>
          </p:cNvPr>
          <p:cNvSpPr txBox="1"/>
          <p:nvPr/>
        </p:nvSpPr>
        <p:spPr>
          <a:xfrm>
            <a:off x="2321959" y="1953767"/>
            <a:ext cx="8117441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based on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traditional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volcano model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 make the execution engine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adapted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to the architecture of modern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multi-core CPUs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F2C1D-65E6-F6E8-DDBC-282D8C376489}"/>
              </a:ext>
            </a:extLst>
          </p:cNvPr>
          <p:cNvSpPr txBox="1"/>
          <p:nvPr/>
        </p:nvSpPr>
        <p:spPr>
          <a:xfrm>
            <a:off x="2321960" y="1520935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Development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4414374-995C-49F6-5BAA-CA8130F755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1525985"/>
            <a:ext cx="413085" cy="41308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DB9FDA0-2A77-91E6-C5C6-FC75B0CEE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94" y="2742897"/>
            <a:ext cx="8350297" cy="345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537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144FBF-7A9D-0317-F608-1C475E9EFDD7}"/>
              </a:ext>
            </a:extLst>
          </p:cNvPr>
          <p:cNvSpPr/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883015-D785-8816-01AC-68769D9E4195}"/>
              </a:ext>
            </a:extLst>
          </p:cNvPr>
          <p:cNvSpPr/>
          <p:nvPr/>
        </p:nvSpPr>
        <p:spPr>
          <a:xfrm>
            <a:off x="725882" y="397978"/>
            <a:ext cx="6599478" cy="578498"/>
          </a:xfrm>
          <a:prstGeom prst="roundRect">
            <a:avLst>
              <a:gd name="adj" fmla="val 2928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58" y="483937"/>
            <a:ext cx="10538460" cy="508179"/>
          </a:xfrm>
        </p:spPr>
        <p:txBody>
          <a:bodyPr/>
          <a:lstStyle/>
          <a:p>
            <a:r>
              <a:rPr lang="en-US" dirty="0"/>
              <a:t>Smart caching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21959" y="2370327"/>
            <a:ext cx="8117441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This smart caching strategy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ensures data consistency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minimizes additional system complexity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and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improves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query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efficiency without external cache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components.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21960" y="1937495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21960" y="3776619"/>
            <a:ext cx="8117441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Smart caching is particularly useful in several scenarios: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read-heavy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data analysis, high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concurrency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repeated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queries, etc.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21958" y="3343787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Demand scenarios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21960" y="5194485"/>
            <a:ext cx="8117441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caching figures can be completely configured: </a:t>
            </a:r>
            <a:r>
              <a:rPr lang="en-US" sz="1400" i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cache_result_max_row_count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00" i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cache_result</a:t>
            </a:r>
            <a:r>
              <a:rPr lang="en-US" sz="14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_</a:t>
            </a:r>
            <a:r>
              <a:rPr lang="en-US" sz="1400" i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max_data_size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00" i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cache_last_version_interval_second</a:t>
            </a:r>
            <a:r>
              <a:rPr lang="en-US" sz="14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, etc.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21960" y="4761653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Configuration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4C5B766-4133-49F6-8192-775651F855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1942545"/>
            <a:ext cx="413085" cy="41308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ABDA7C-990C-4847-B401-B1EF033F01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3326542"/>
            <a:ext cx="413085" cy="41308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C322797-41D5-4D64-998B-7CD801DAC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4781400"/>
            <a:ext cx="413085" cy="4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70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144FBF-7A9D-0317-F608-1C475E9EFD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883015-D785-8816-01AC-68769D9E4195}"/>
              </a:ext>
            </a:extLst>
          </p:cNvPr>
          <p:cNvSpPr/>
          <p:nvPr/>
        </p:nvSpPr>
        <p:spPr>
          <a:xfrm>
            <a:off x="725882" y="397978"/>
            <a:ext cx="6599478" cy="578498"/>
          </a:xfrm>
          <a:prstGeom prst="roundRect">
            <a:avLst>
              <a:gd name="adj" fmla="val 2928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58" y="483937"/>
            <a:ext cx="10538460" cy="508179"/>
          </a:xfrm>
        </p:spPr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21959" y="2238247"/>
            <a:ext cx="851876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Sorted keys and prefix index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creates a prefix index every 1024 rows, using the first row’s key value. This helps quickly locate and scan relevant data for queries involving sorted columns.</a:t>
            </a:r>
          </a:p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ZoneMap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index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 records Min/Max values for each column at segment and page levels, allowing quick data filtering for queries.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21960" y="1805415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Built-in smart indexes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21960" y="4274459"/>
            <a:ext cx="8518760" cy="1754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Bloom Filter Index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suitable with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Tinyint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Float, and Double and only has an acceleration effect on in and = filtering queries. </a:t>
            </a:r>
          </a:p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N-Gram Bloom Filter Index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only support Char/Varchar/String and exclusive on same column.</a:t>
            </a:r>
            <a:endParaRPr lang="en-US" sz="14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Bitmap Index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support number type, Date, Char and Varchar and can be created on single column which can be any column in Duplicate and Unique model or key column in Aggregate model.</a:t>
            </a:r>
            <a:endParaRPr lang="en-US" sz="14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Inverted Index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allow fast full-text search and accelerate normal equal, range query (replacing bitmap).</a:t>
            </a:r>
            <a:endParaRPr lang="en-US" sz="14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1958" y="3841627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User-created secondary index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538EA28-02F5-293C-BE0F-1B9B81C61B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1810465"/>
            <a:ext cx="413085" cy="4130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5F98261-904F-3C8F-2943-1B9E57764C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3824382"/>
            <a:ext cx="413085" cy="4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25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144FBF-7A9D-0317-F608-1C475E9EFD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883015-D785-8816-01AC-68769D9E4195}"/>
              </a:ext>
            </a:extLst>
          </p:cNvPr>
          <p:cNvSpPr/>
          <p:nvPr/>
        </p:nvSpPr>
        <p:spPr>
          <a:xfrm>
            <a:off x="725882" y="397978"/>
            <a:ext cx="6599478" cy="578498"/>
          </a:xfrm>
          <a:prstGeom prst="roundRect">
            <a:avLst>
              <a:gd name="adj" fmla="val 2928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58" y="483937"/>
            <a:ext cx="10538460" cy="508179"/>
          </a:xfrm>
        </p:spPr>
        <p:txBody>
          <a:bodyPr/>
          <a:lstStyle/>
          <a:p>
            <a:r>
              <a:rPr lang="en-US" dirty="0"/>
              <a:t>Materialized 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48730-A9AA-C44A-5E43-A079289C19E5}"/>
              </a:ext>
            </a:extLst>
          </p:cNvPr>
          <p:cNvSpPr txBox="1"/>
          <p:nvPr/>
        </p:nvSpPr>
        <p:spPr>
          <a:xfrm>
            <a:off x="2321959" y="2370327"/>
            <a:ext cx="8117441" cy="288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 a database object that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stores the result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set of a query as a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physically persistent table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F2C1D-65E6-F6E8-DDBC-282D8C376489}"/>
              </a:ext>
            </a:extLst>
          </p:cNvPr>
          <p:cNvSpPr txBox="1"/>
          <p:nvPr/>
        </p:nvSpPr>
        <p:spPr>
          <a:xfrm>
            <a:off x="2321960" y="1937495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311F9-CCB5-2577-9490-8746C742E121}"/>
              </a:ext>
            </a:extLst>
          </p:cNvPr>
          <p:cNvSpPr txBox="1"/>
          <p:nvPr/>
        </p:nvSpPr>
        <p:spPr>
          <a:xfrm>
            <a:off x="2321960" y="3776619"/>
            <a:ext cx="8117441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 allows users to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pre-compute and store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the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results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of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complex queries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thereby improving query performance and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reducing the overhead of executing the query each time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 is needed.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C19530-4BE3-293B-B72F-7942C1FE64F3}"/>
              </a:ext>
            </a:extLst>
          </p:cNvPr>
          <p:cNvSpPr txBox="1"/>
          <p:nvPr/>
        </p:nvSpPr>
        <p:spPr>
          <a:xfrm>
            <a:off x="2321958" y="3343787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advantages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84F28-4392-3D97-18F7-7F7B56366BC5}"/>
              </a:ext>
            </a:extLst>
          </p:cNvPr>
          <p:cNvSpPr txBox="1"/>
          <p:nvPr/>
        </p:nvSpPr>
        <p:spPr>
          <a:xfrm>
            <a:off x="2321960" y="5194485"/>
            <a:ext cx="8117441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Having too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many materialized views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 a single table can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slow down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imports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due to synchronous updates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en-US" sz="1400" b="1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C0445-FB39-B2B2-F31F-F96DB0D446E8}"/>
              </a:ext>
            </a:extLst>
          </p:cNvPr>
          <p:cNvSpPr txBox="1"/>
          <p:nvPr/>
        </p:nvSpPr>
        <p:spPr>
          <a:xfrm>
            <a:off x="2321960" y="4761653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disadvantages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4414374-995C-49F6-5BAA-CA8130F755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1942545"/>
            <a:ext cx="413085" cy="41308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F0E8F4C-AEDB-F5AE-46E2-D1C84CBE3E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3326542"/>
            <a:ext cx="413085" cy="41308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D7A23C8-499D-8DA4-00FD-6B2039E9EE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4781400"/>
            <a:ext cx="413085" cy="4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43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144FBF-7A9D-0317-F608-1C475E9EFD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883015-D785-8816-01AC-68769D9E4195}"/>
              </a:ext>
            </a:extLst>
          </p:cNvPr>
          <p:cNvSpPr/>
          <p:nvPr/>
        </p:nvSpPr>
        <p:spPr>
          <a:xfrm>
            <a:off x="725882" y="397978"/>
            <a:ext cx="6599478" cy="578498"/>
          </a:xfrm>
          <a:prstGeom prst="roundRect">
            <a:avLst>
              <a:gd name="adj" fmla="val 2928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58" y="483937"/>
            <a:ext cx="10538460" cy="508179"/>
          </a:xfrm>
        </p:spPr>
        <p:txBody>
          <a:bodyPr/>
          <a:lstStyle/>
          <a:p>
            <a:r>
              <a:rPr lang="en-US" dirty="0"/>
              <a:t>Join optimization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48730-A9AA-C44A-5E43-A079289C19E5}"/>
              </a:ext>
            </a:extLst>
          </p:cNvPr>
          <p:cNvSpPr txBox="1"/>
          <p:nvPr/>
        </p:nvSpPr>
        <p:spPr>
          <a:xfrm>
            <a:off x="2321959" y="1963927"/>
            <a:ext cx="8117441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Create a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hash table on the right table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based on the join column. Use this hash table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perform join calculations on the left table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a streaming manner. This method is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limited to equivalent joins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F2C1D-65E6-F6E8-DDBC-282D8C376489}"/>
              </a:ext>
            </a:extLst>
          </p:cNvPr>
          <p:cNvSpPr txBox="1"/>
          <p:nvPr/>
        </p:nvSpPr>
        <p:spPr>
          <a:xfrm>
            <a:off x="2321960" y="1531095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Hash Join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311F9-CCB5-2577-9490-8746C742E121}"/>
              </a:ext>
            </a:extLst>
          </p:cNvPr>
          <p:cNvSpPr txBox="1"/>
          <p:nvPr/>
        </p:nvSpPr>
        <p:spPr>
          <a:xfrm>
            <a:off x="2321960" y="3370219"/>
            <a:ext cx="8117441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Uses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 </a:t>
            </a:r>
            <a:r>
              <a:rPr lang="en-US" sz="1400" b="1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 loops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supports unequal-valued joins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(e.g., greater than, less than) and Cartesian products. While it is a general join operator, it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performs poorly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C19530-4BE3-293B-B72F-7942C1FE64F3}"/>
              </a:ext>
            </a:extLst>
          </p:cNvPr>
          <p:cNvSpPr txBox="1"/>
          <p:nvPr/>
        </p:nvSpPr>
        <p:spPr>
          <a:xfrm>
            <a:off x="2321958" y="2937387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Nested loop Join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C0445-FB39-B2B2-F31F-F96DB0D446E8}"/>
              </a:ext>
            </a:extLst>
          </p:cNvPr>
          <p:cNvSpPr txBox="1"/>
          <p:nvPr/>
        </p:nvSpPr>
        <p:spPr>
          <a:xfrm>
            <a:off x="2321960" y="4355253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Doris shuffle way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4414374-995C-49F6-5BAA-CA8130F755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1536145"/>
            <a:ext cx="413085" cy="41308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F0E8F4C-AEDB-F5AE-46E2-D1C84CBE3E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2920142"/>
            <a:ext cx="413085" cy="41308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D7A23C8-499D-8DA4-00FD-6B2039E9EE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4375000"/>
            <a:ext cx="413085" cy="413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9A25F5-C081-C5AC-BAA7-2F9FAC637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120" y="4304474"/>
            <a:ext cx="6590731" cy="235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38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144FBF-7A9D-0317-F608-1C475E9EFD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883015-D785-8816-01AC-68769D9E4195}"/>
              </a:ext>
            </a:extLst>
          </p:cNvPr>
          <p:cNvSpPr/>
          <p:nvPr/>
        </p:nvSpPr>
        <p:spPr>
          <a:xfrm>
            <a:off x="725882" y="397978"/>
            <a:ext cx="6599478" cy="578498"/>
          </a:xfrm>
          <a:prstGeom prst="roundRect">
            <a:avLst>
              <a:gd name="adj" fmla="val 2928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58" y="483937"/>
            <a:ext cx="10538460" cy="508179"/>
          </a:xfrm>
        </p:spPr>
        <p:txBody>
          <a:bodyPr/>
          <a:lstStyle/>
          <a:p>
            <a:r>
              <a:rPr lang="en-US" dirty="0"/>
              <a:t>Partition and Projection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48730-A9AA-C44A-5E43-A079289C19E5}"/>
              </a:ext>
            </a:extLst>
          </p:cNvPr>
          <p:cNvSpPr txBox="1"/>
          <p:nvPr/>
        </p:nvSpPr>
        <p:spPr>
          <a:xfrm>
            <a:off x="2321959" y="2370327"/>
            <a:ext cx="8117441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Partitions are the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small and more manageable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pieces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after dividing a table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based on a specified column or set of columns. Each partition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 be stored and queried independently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F2C1D-65E6-F6E8-DDBC-282D8C376489}"/>
              </a:ext>
            </a:extLst>
          </p:cNvPr>
          <p:cNvSpPr txBox="1"/>
          <p:nvPr/>
        </p:nvSpPr>
        <p:spPr>
          <a:xfrm>
            <a:off x="2321960" y="1937495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311F9-CCB5-2577-9490-8746C742E121}"/>
              </a:ext>
            </a:extLst>
          </p:cNvPr>
          <p:cNvSpPr txBox="1"/>
          <p:nvPr/>
        </p:nvSpPr>
        <p:spPr>
          <a:xfrm>
            <a:off x="2321960" y="3776619"/>
            <a:ext cx="8117441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Defines a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subset of table columns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for queries. Each projection has its own schema. Users can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customize schemas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better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query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performance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storage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efficiency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C19530-4BE3-293B-B72F-7942C1FE64F3}"/>
              </a:ext>
            </a:extLst>
          </p:cNvPr>
          <p:cNvSpPr txBox="1"/>
          <p:nvPr/>
        </p:nvSpPr>
        <p:spPr>
          <a:xfrm>
            <a:off x="2321958" y="3343787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84F28-4392-3D97-18F7-7F7B56366BC5}"/>
              </a:ext>
            </a:extLst>
          </p:cNvPr>
          <p:cNvSpPr txBox="1"/>
          <p:nvPr/>
        </p:nvSpPr>
        <p:spPr>
          <a:xfrm>
            <a:off x="2321958" y="5258146"/>
            <a:ext cx="8117441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Efficient Storage Utilization</a:t>
            </a:r>
          </a:p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Performance Optimization</a:t>
            </a:r>
            <a:endParaRPr lang="en-US" sz="14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C0445-FB39-B2B2-F31F-F96DB0D446E8}"/>
              </a:ext>
            </a:extLst>
          </p:cNvPr>
          <p:cNvSpPr txBox="1"/>
          <p:nvPr/>
        </p:nvSpPr>
        <p:spPr>
          <a:xfrm>
            <a:off x="2321960" y="4761653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Advantages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4414374-995C-49F6-5BAA-CA8130F755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1942545"/>
            <a:ext cx="413085" cy="41308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F0E8F4C-AEDB-F5AE-46E2-D1C84CBE3E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3326542"/>
            <a:ext cx="413085" cy="41308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D7A23C8-499D-8DA4-00FD-6B2039E9EE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4781400"/>
            <a:ext cx="413085" cy="4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3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12F560-8494-1401-3FF1-B75719441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" y="0"/>
            <a:ext cx="6001966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45D324-4786-4A6A-82C8-E111EE5264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65861" y="4931481"/>
            <a:ext cx="3702050" cy="508318"/>
          </a:xfrm>
        </p:spPr>
        <p:txBody>
          <a:bodyPr>
            <a:noAutofit/>
          </a:bodyPr>
          <a:lstStyle/>
          <a:p>
            <a:pPr lvl="1" algn="l"/>
            <a:r>
              <a:rPr lang="en-US" sz="1550" b="1" dirty="0">
                <a:solidFill>
                  <a:srgbClr val="F2F2F2"/>
                </a:solidFill>
              </a:rPr>
              <a:t>Student:  </a:t>
            </a:r>
            <a:r>
              <a:rPr lang="en-US" sz="1550" dirty="0">
                <a:solidFill>
                  <a:srgbClr val="F2F2F2"/>
                </a:solidFill>
              </a:rPr>
              <a:t>Dinh Viet Thanh</a:t>
            </a:r>
          </a:p>
          <a:p>
            <a:pPr lvl="1" algn="l"/>
            <a:r>
              <a:rPr lang="en-US" sz="1550" b="1" dirty="0">
                <a:solidFill>
                  <a:srgbClr val="F2F2F2"/>
                </a:solidFill>
              </a:rPr>
              <a:t>Mentor :  </a:t>
            </a:r>
            <a:r>
              <a:rPr lang="en-US" sz="1550" dirty="0">
                <a:solidFill>
                  <a:srgbClr val="F2F2F2"/>
                </a:solidFill>
              </a:rPr>
              <a:t>Pham Cong Minh</a:t>
            </a:r>
          </a:p>
        </p:txBody>
      </p:sp>
      <p:pic>
        <p:nvPicPr>
          <p:cNvPr id="1026" name="Picture 2" descr="Doris - Revision #1 - Database of Databases">
            <a:extLst>
              <a:ext uri="{FF2B5EF4-FFF2-40B4-BE49-F238E27FC236}">
                <a16:creationId xmlns:a16="http://schemas.microsoft.com/office/drawing/2014/main" id="{9ED7E10F-2F81-D55D-8E12-2A84372B2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50" y="6067311"/>
            <a:ext cx="1803990" cy="64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B28A63-5B8E-8636-0C9A-EF74041E7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3808" y="-1320"/>
            <a:ext cx="5382376" cy="5144218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11612482-87A2-9959-6270-729912DB42F8}"/>
              </a:ext>
            </a:extLst>
          </p:cNvPr>
          <p:cNvSpPr txBox="1">
            <a:spLocks/>
          </p:cNvSpPr>
          <p:nvPr/>
        </p:nvSpPr>
        <p:spPr>
          <a:xfrm>
            <a:off x="-42992" y="2028290"/>
            <a:ext cx="12192000" cy="2317831"/>
          </a:xfrm>
        </p:spPr>
        <p:txBody>
          <a:bodyPr anchor="b">
            <a:noAutofit/>
          </a:bodyPr>
          <a:lstStyle>
            <a:lvl1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5600" b="1" kern="1200" spc="-20" baseline="0">
                <a:solidFill>
                  <a:schemeClr val="bg2"/>
                </a:solidFill>
                <a:latin typeface="Open Sans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9pPr>
          </a:lstStyle>
          <a:p>
            <a:r>
              <a:rPr lang="en-US" sz="6600" b="0">
                <a:solidFill>
                  <a:schemeClr val="accent1">
                    <a:lumMod val="50000"/>
                  </a:schemeClr>
                </a:solidFill>
              </a:rPr>
              <a:t>Applying</a:t>
            </a:r>
            <a:r>
              <a:rPr lang="en-US" sz="6600">
                <a:solidFill>
                  <a:schemeClr val="accent1">
                    <a:lumMod val="50000"/>
                  </a:schemeClr>
                </a:solidFill>
              </a:rPr>
              <a:t> APACHE DORIS</a:t>
            </a:r>
            <a:br>
              <a:rPr lang="en-US" sz="660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6600" b="0">
                <a:solidFill>
                  <a:schemeClr val="accent1">
                    <a:lumMod val="50000"/>
                  </a:schemeClr>
                </a:solidFill>
              </a:rPr>
              <a:t>in</a:t>
            </a:r>
            <a:r>
              <a:rPr lang="en-US" sz="6600">
                <a:solidFill>
                  <a:schemeClr val="accent1">
                    <a:lumMod val="50000"/>
                  </a:schemeClr>
                </a:solidFill>
              </a:rPr>
              <a:t> real-time analysis</a:t>
            </a:r>
            <a:endParaRPr lang="en-US" sz="6600" dirty="0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AC3F87-04E4-4AC3-BFE6-7930A3506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81778"/>
            <a:ext cx="12192000" cy="2317831"/>
          </a:xfrm>
        </p:spPr>
        <p:txBody>
          <a:bodyPr/>
          <a:lstStyle/>
          <a:p>
            <a:r>
              <a:rPr lang="en-US" sz="6600" b="0" dirty="0">
                <a:solidFill>
                  <a:schemeClr val="bg1"/>
                </a:solidFill>
              </a:rPr>
              <a:t>Applying</a:t>
            </a:r>
            <a:r>
              <a:rPr lang="en-US" sz="6600" dirty="0">
                <a:solidFill>
                  <a:schemeClr val="bg1"/>
                </a:solidFill>
              </a:rPr>
              <a:t> APACHE DORIS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b="0" dirty="0">
                <a:solidFill>
                  <a:schemeClr val="bg1"/>
                </a:solidFill>
              </a:rPr>
              <a:t>in</a:t>
            </a:r>
            <a:r>
              <a:rPr lang="en-US" sz="6600" dirty="0">
                <a:solidFill>
                  <a:schemeClr val="bg1"/>
                </a:solidFill>
              </a:rPr>
              <a:t> real-time analysis</a:t>
            </a:r>
            <a:endParaRPr lang="en-US" sz="66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4824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70958" y="2610939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7915450-5E3A-FAAD-90AA-E4ABA57C9C16}"/>
              </a:ext>
            </a:extLst>
          </p:cNvPr>
          <p:cNvSpPr txBox="1">
            <a:spLocks/>
          </p:cNvSpPr>
          <p:nvPr/>
        </p:nvSpPr>
        <p:spPr>
          <a:xfrm>
            <a:off x="7049788" y="2625984"/>
            <a:ext cx="4654085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000" dirty="0">
                <a:solidFill>
                  <a:schemeClr val="accent2">
                    <a:lumMod val="75000"/>
                  </a:schemeClr>
                </a:solidFill>
              </a:rPr>
              <a:t>Core Capability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074667" y="2584331"/>
            <a:ext cx="4654085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000" dirty="0">
                <a:solidFill>
                  <a:schemeClr val="bg1"/>
                </a:solidFill>
              </a:rPr>
              <a:t>Core </a:t>
            </a:r>
          </a:p>
          <a:p>
            <a:pPr algn="ctr">
              <a:lnSpc>
                <a:spcPct val="100000"/>
              </a:lnSpc>
            </a:pPr>
            <a:r>
              <a:rPr lang="en-US" sz="5000" dirty="0">
                <a:solidFill>
                  <a:schemeClr val="bg1"/>
                </a:solidFill>
              </a:rPr>
              <a:t>Capability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C26353-0A1B-3C08-2234-CDBDF2A5468C}"/>
              </a:ext>
            </a:extLst>
          </p:cNvPr>
          <p:cNvSpPr txBox="1">
            <a:spLocks/>
          </p:cNvSpPr>
          <p:nvPr/>
        </p:nvSpPr>
        <p:spPr>
          <a:xfrm>
            <a:off x="5349433" y="2738123"/>
            <a:ext cx="1634019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0000" dirty="0">
                <a:solidFill>
                  <a:srgbClr val="FF7593"/>
                </a:solidFill>
              </a:rPr>
              <a:t>03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40C4C-79F3-66C1-49CF-3DEC3EE9E3AB}"/>
              </a:ext>
            </a:extLst>
          </p:cNvPr>
          <p:cNvSpPr txBox="1">
            <a:spLocks/>
          </p:cNvSpPr>
          <p:nvPr/>
        </p:nvSpPr>
        <p:spPr>
          <a:xfrm>
            <a:off x="5382601" y="2712631"/>
            <a:ext cx="1634019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0000" dirty="0">
                <a:solidFill>
                  <a:schemeClr val="bg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84623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144FBF-7A9D-0317-F608-1C475E9EFD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883015-D785-8816-01AC-68769D9E4195}"/>
              </a:ext>
            </a:extLst>
          </p:cNvPr>
          <p:cNvSpPr/>
          <p:nvPr/>
        </p:nvSpPr>
        <p:spPr>
          <a:xfrm>
            <a:off x="725882" y="397978"/>
            <a:ext cx="6599478" cy="578498"/>
          </a:xfrm>
          <a:prstGeom prst="roundRect">
            <a:avLst>
              <a:gd name="adj" fmla="val 2928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58" y="483937"/>
            <a:ext cx="10538460" cy="508179"/>
          </a:xfrm>
        </p:spPr>
        <p:txBody>
          <a:bodyPr/>
          <a:lstStyle/>
          <a:p>
            <a:r>
              <a:rPr lang="en-US" dirty="0"/>
              <a:t>High concurrency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311F9-CCB5-2577-9490-8746C742E121}"/>
              </a:ext>
            </a:extLst>
          </p:cNvPr>
          <p:cNvSpPr txBox="1"/>
          <p:nvPr/>
        </p:nvSpPr>
        <p:spPr>
          <a:xfrm>
            <a:off x="2321960" y="2780939"/>
            <a:ext cx="8117441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Hybrid-storage</a:t>
            </a:r>
          </a:p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Short circuit plan</a:t>
            </a:r>
          </a:p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PreparedStatment</a:t>
            </a:r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C19530-4BE3-293B-B72F-7942C1FE64F3}"/>
              </a:ext>
            </a:extLst>
          </p:cNvPr>
          <p:cNvSpPr txBox="1"/>
          <p:nvPr/>
        </p:nvSpPr>
        <p:spPr>
          <a:xfrm>
            <a:off x="2321958" y="2307467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Technique support: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84F28-4392-3D97-18F7-7F7B56366BC5}"/>
              </a:ext>
            </a:extLst>
          </p:cNvPr>
          <p:cNvSpPr txBox="1"/>
          <p:nvPr/>
        </p:nvSpPr>
        <p:spPr>
          <a:xfrm>
            <a:off x="2321960" y="4737285"/>
            <a:ext cx="8508600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Customer-facing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A substantial volume of users concurrently seek with only a one or two data rows, etc.</a:t>
            </a:r>
          </a:p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Machine-facing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real-time risk control, IoT, etc.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C0445-FB39-B2B2-F31F-F96DB0D446E8}"/>
              </a:ext>
            </a:extLst>
          </p:cNvPr>
          <p:cNvSpPr txBox="1"/>
          <p:nvPr/>
        </p:nvSpPr>
        <p:spPr>
          <a:xfrm>
            <a:off x="2321960" y="4243493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cases: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F0E8F4C-AEDB-F5AE-46E2-D1C84CBE3E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2290222"/>
            <a:ext cx="413085" cy="41308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D7A23C8-499D-8DA4-00FD-6B2039E9EE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4263240"/>
            <a:ext cx="413085" cy="4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04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144FBF-7A9D-0317-F608-1C475E9EFD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883015-D785-8816-01AC-68769D9E4195}"/>
              </a:ext>
            </a:extLst>
          </p:cNvPr>
          <p:cNvSpPr/>
          <p:nvPr/>
        </p:nvSpPr>
        <p:spPr>
          <a:xfrm>
            <a:off x="725882" y="397978"/>
            <a:ext cx="7717078" cy="578498"/>
          </a:xfrm>
          <a:prstGeom prst="roundRect">
            <a:avLst>
              <a:gd name="adj" fmla="val 2928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58" y="483937"/>
            <a:ext cx="10538460" cy="508179"/>
          </a:xfrm>
        </p:spPr>
        <p:txBody>
          <a:bodyPr/>
          <a:lstStyle/>
          <a:p>
            <a:r>
              <a:rPr lang="en-US" dirty="0"/>
              <a:t>Service availability &amp; Data reliability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48730-A9AA-C44A-5E43-A079289C19E5}"/>
              </a:ext>
            </a:extLst>
          </p:cNvPr>
          <p:cNvSpPr txBox="1"/>
          <p:nvPr/>
        </p:nvSpPr>
        <p:spPr>
          <a:xfrm>
            <a:off x="2321959" y="2370327"/>
            <a:ext cx="8117441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Both the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front-end and back-end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processes are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scalable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therefore it totally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allow upgrading or scaling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cluster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without any interruptions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 the whole services and business.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F2C1D-65E6-F6E8-DDBC-282D8C376489}"/>
              </a:ext>
            </a:extLst>
          </p:cNvPr>
          <p:cNvSpPr txBox="1"/>
          <p:nvPr/>
        </p:nvSpPr>
        <p:spPr>
          <a:xfrm>
            <a:off x="2321960" y="1937495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availability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311F9-CCB5-2577-9490-8746C742E121}"/>
              </a:ext>
            </a:extLst>
          </p:cNvPr>
          <p:cNvSpPr txBox="1"/>
          <p:nvPr/>
        </p:nvSpPr>
        <p:spPr>
          <a:xfrm>
            <a:off x="2321960" y="3776619"/>
            <a:ext cx="8117441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 data reliability, Apache Doris supports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snapshot backup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snapshot restoration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both at the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table level and partition level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(data backup to HDFS or object storage).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C19530-4BE3-293B-B72F-7942C1FE64F3}"/>
              </a:ext>
            </a:extLst>
          </p:cNvPr>
          <p:cNvSpPr txBox="1"/>
          <p:nvPr/>
        </p:nvSpPr>
        <p:spPr>
          <a:xfrm>
            <a:off x="2321958" y="3343787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backup &amp; Recovery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84F28-4392-3D97-18F7-7F7B56366BC5}"/>
              </a:ext>
            </a:extLst>
          </p:cNvPr>
          <p:cNvSpPr txBox="1"/>
          <p:nvPr/>
        </p:nvSpPr>
        <p:spPr>
          <a:xfrm>
            <a:off x="2321960" y="5194485"/>
            <a:ext cx="8117441" cy="9350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 a mechanism that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enables the replication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of data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across multiple geographically or logically separated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database clusters and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achieve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high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availability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fault tolerance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disaster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recovery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and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load balancing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en-US" sz="1400" b="1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C0445-FB39-B2B2-F31F-F96DB0D446E8}"/>
              </a:ext>
            </a:extLst>
          </p:cNvPr>
          <p:cNvSpPr txBox="1"/>
          <p:nvPr/>
        </p:nvSpPr>
        <p:spPr>
          <a:xfrm>
            <a:off x="2321960" y="4761653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 Cluster Replication (CCR)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4414374-995C-49F6-5BAA-CA8130F755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1942545"/>
            <a:ext cx="413085" cy="41308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F0E8F4C-AEDB-F5AE-46E2-D1C84CBE3E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3326542"/>
            <a:ext cx="413085" cy="41308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D7A23C8-499D-8DA4-00FD-6B2039E9EE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4781400"/>
            <a:ext cx="413085" cy="4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32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144FBF-7A9D-0317-F608-1C475E9EFD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883015-D785-8816-01AC-68769D9E4195}"/>
              </a:ext>
            </a:extLst>
          </p:cNvPr>
          <p:cNvSpPr/>
          <p:nvPr/>
        </p:nvSpPr>
        <p:spPr>
          <a:xfrm>
            <a:off x="725882" y="397978"/>
            <a:ext cx="7026198" cy="578498"/>
          </a:xfrm>
          <a:prstGeom prst="roundRect">
            <a:avLst>
              <a:gd name="adj" fmla="val 2928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58" y="483937"/>
            <a:ext cx="10538460" cy="508179"/>
          </a:xfrm>
        </p:spPr>
        <p:txBody>
          <a:bodyPr/>
          <a:lstStyle/>
          <a:p>
            <a:r>
              <a:rPr lang="en-US" dirty="0"/>
              <a:t>High performance data ingestion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48730-A9AA-C44A-5E43-A079289C19E5}"/>
              </a:ext>
            </a:extLst>
          </p:cNvPr>
          <p:cNvSpPr txBox="1"/>
          <p:nvPr/>
        </p:nvSpPr>
        <p:spPr>
          <a:xfrm>
            <a:off x="2321959" y="2370327"/>
            <a:ext cx="8117441" cy="9350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 ingestion in Apache Doris involves the process of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importing and integrating data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from various sources into the Doris system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 storage, analysis, and querying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Apache Doris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supports multiple data ingestion methods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accommodate different types of data and ingestion scenarios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F2C1D-65E6-F6E8-DDBC-282D8C376489}"/>
              </a:ext>
            </a:extLst>
          </p:cNvPr>
          <p:cNvSpPr txBox="1"/>
          <p:nvPr/>
        </p:nvSpPr>
        <p:spPr>
          <a:xfrm>
            <a:off x="2321960" y="1937495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311F9-CCB5-2577-9490-8746C742E121}"/>
              </a:ext>
            </a:extLst>
          </p:cNvPr>
          <p:cNvSpPr txBox="1"/>
          <p:nvPr/>
        </p:nvSpPr>
        <p:spPr>
          <a:xfrm>
            <a:off x="2321960" y="4040779"/>
            <a:ext cx="8117441" cy="2062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Broker load</a:t>
            </a:r>
          </a:p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Stream load</a:t>
            </a:r>
          </a:p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Routine load</a:t>
            </a:r>
          </a:p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Insert load</a:t>
            </a:r>
          </a:p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Flink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-Doris Connector</a:t>
            </a:r>
          </a:p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Spark-Doris Connector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C19530-4BE3-293B-B72F-7942C1FE64F3}"/>
              </a:ext>
            </a:extLst>
          </p:cNvPr>
          <p:cNvSpPr txBox="1"/>
          <p:nvPr/>
        </p:nvSpPr>
        <p:spPr>
          <a:xfrm>
            <a:off x="2321958" y="3607947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Wide range of methods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4414374-995C-49F6-5BAA-CA8130F755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1942545"/>
            <a:ext cx="413085" cy="41308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F0E8F4C-AEDB-F5AE-46E2-D1C84CBE3E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3590702"/>
            <a:ext cx="413085" cy="4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72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144FBF-7A9D-0317-F608-1C475E9EFD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883015-D785-8816-01AC-68769D9E4195}"/>
              </a:ext>
            </a:extLst>
          </p:cNvPr>
          <p:cNvSpPr/>
          <p:nvPr/>
        </p:nvSpPr>
        <p:spPr>
          <a:xfrm>
            <a:off x="725882" y="397978"/>
            <a:ext cx="6599478" cy="578498"/>
          </a:xfrm>
          <a:prstGeom prst="roundRect">
            <a:avLst>
              <a:gd name="adj" fmla="val 2928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58" y="483937"/>
            <a:ext cx="10538460" cy="508179"/>
          </a:xfrm>
        </p:spPr>
        <p:txBody>
          <a:bodyPr/>
          <a:lstStyle/>
          <a:p>
            <a:r>
              <a:rPr lang="en-US" dirty="0"/>
              <a:t>Data Update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48730-A9AA-C44A-5E43-A079289C19E5}"/>
              </a:ext>
            </a:extLst>
          </p:cNvPr>
          <p:cNvSpPr txBox="1"/>
          <p:nvPr/>
        </p:nvSpPr>
        <p:spPr>
          <a:xfrm>
            <a:off x="2321959" y="2370327"/>
            <a:ext cx="8117441" cy="1862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Merge-on-Read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is optimized for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write operations with low-frequency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batch updates.</a:t>
            </a:r>
          </a:p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Merge-on-Write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is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suitable for real-time writing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optimized for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faster analysis performance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</a:p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actual tests, the analysis performance of </a:t>
            </a:r>
            <a:r>
              <a:rPr lang="en-US" sz="14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MoW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storage can be 5-10 times faster than </a:t>
            </a:r>
            <a:r>
              <a:rPr lang="en-US" sz="14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MoR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 light merge upon writing.</a:t>
            </a:r>
          </a:p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Support most updates: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Upsert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partial column update, conditional update/deletion, partition overwrite,…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F2C1D-65E6-F6E8-DDBC-282D8C376489}"/>
              </a:ext>
            </a:extLst>
          </p:cNvPr>
          <p:cNvSpPr txBox="1"/>
          <p:nvPr/>
        </p:nvSpPr>
        <p:spPr>
          <a:xfrm>
            <a:off x="2321960" y="1937495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Update in Unique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84F28-4392-3D97-18F7-7F7B56366BC5}"/>
              </a:ext>
            </a:extLst>
          </p:cNvPr>
          <p:cNvSpPr txBox="1"/>
          <p:nvPr/>
        </p:nvSpPr>
        <p:spPr>
          <a:xfrm>
            <a:off x="2321960" y="5068099"/>
            <a:ext cx="8117441" cy="765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Partial column update by </a:t>
            </a:r>
            <a:r>
              <a:rPr lang="en-US" sz="1400" i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replace_if_not_null</a:t>
            </a:r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Support data deletion based on specified conditions or date expressions (</a:t>
            </a:r>
            <a:r>
              <a:rPr lang="en-US" sz="1400" i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curdate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(),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etc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C0445-FB39-B2B2-F31F-F96DB0D446E8}"/>
              </a:ext>
            </a:extLst>
          </p:cNvPr>
          <p:cNvSpPr txBox="1"/>
          <p:nvPr/>
        </p:nvSpPr>
        <p:spPr>
          <a:xfrm>
            <a:off x="2321960" y="4635267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Update in non-primary key model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4414374-995C-49F6-5BAA-CA8130F755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1942545"/>
            <a:ext cx="413085" cy="41308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D7A23C8-499D-8DA4-00FD-6B2039E9EE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4655014"/>
            <a:ext cx="413085" cy="4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38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70958" y="2610939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7915450-5E3A-FAAD-90AA-E4ABA57C9C16}"/>
              </a:ext>
            </a:extLst>
          </p:cNvPr>
          <p:cNvSpPr txBox="1">
            <a:spLocks/>
          </p:cNvSpPr>
          <p:nvPr/>
        </p:nvSpPr>
        <p:spPr>
          <a:xfrm>
            <a:off x="7049788" y="3054249"/>
            <a:ext cx="4654085" cy="76944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000" dirty="0">
                <a:solidFill>
                  <a:schemeClr val="accent2">
                    <a:lumMod val="75000"/>
                  </a:schemeClr>
                </a:solidFill>
              </a:rPr>
              <a:t>Comparison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074667" y="3012596"/>
            <a:ext cx="4654085" cy="76944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000" dirty="0">
                <a:solidFill>
                  <a:schemeClr val="bg1"/>
                </a:solidFill>
              </a:rPr>
              <a:t>Comparison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C26353-0A1B-3C08-2234-CDBDF2A5468C}"/>
              </a:ext>
            </a:extLst>
          </p:cNvPr>
          <p:cNvSpPr txBox="1">
            <a:spLocks/>
          </p:cNvSpPr>
          <p:nvPr/>
        </p:nvSpPr>
        <p:spPr>
          <a:xfrm>
            <a:off x="5349433" y="2738123"/>
            <a:ext cx="1634019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0000" dirty="0">
                <a:solidFill>
                  <a:srgbClr val="FF7593"/>
                </a:solidFill>
              </a:rPr>
              <a:t>04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40C4C-79F3-66C1-49CF-3DEC3EE9E3AB}"/>
              </a:ext>
            </a:extLst>
          </p:cNvPr>
          <p:cNvSpPr txBox="1">
            <a:spLocks/>
          </p:cNvSpPr>
          <p:nvPr/>
        </p:nvSpPr>
        <p:spPr>
          <a:xfrm>
            <a:off x="5382601" y="2712631"/>
            <a:ext cx="1634019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0000" dirty="0">
                <a:solidFill>
                  <a:schemeClr val="bg1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424003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144FBF-7A9D-0317-F608-1C475E9EFD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883015-D785-8816-01AC-68769D9E4195}"/>
              </a:ext>
            </a:extLst>
          </p:cNvPr>
          <p:cNvSpPr/>
          <p:nvPr/>
        </p:nvSpPr>
        <p:spPr>
          <a:xfrm>
            <a:off x="725881" y="397978"/>
            <a:ext cx="9413541" cy="578498"/>
          </a:xfrm>
          <a:prstGeom prst="roundRect">
            <a:avLst>
              <a:gd name="adj" fmla="val 2928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58" y="483937"/>
            <a:ext cx="10538460" cy="508179"/>
          </a:xfrm>
        </p:spPr>
        <p:txBody>
          <a:bodyPr/>
          <a:lstStyle/>
          <a:p>
            <a:r>
              <a:rPr lang="en-US" dirty="0"/>
              <a:t>Compare with </a:t>
            </a:r>
            <a:r>
              <a:rPr lang="en-US" dirty="0" err="1"/>
              <a:t>Clickhouse</a:t>
            </a:r>
            <a:r>
              <a:rPr lang="en-US" dirty="0"/>
              <a:t>  and Trino (Presto)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48730-A9AA-C44A-5E43-A079289C19E5}"/>
              </a:ext>
            </a:extLst>
          </p:cNvPr>
          <p:cNvSpPr txBox="1"/>
          <p:nvPr/>
        </p:nvSpPr>
        <p:spPr>
          <a:xfrm>
            <a:off x="2321959" y="2370327"/>
            <a:ext cx="8117441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Trino excels in federated queries across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heterogeneous data stores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 is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highly scalable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making it suitable for complex analytical environments.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F2C1D-65E6-F6E8-DDBC-282D8C376489}"/>
              </a:ext>
            </a:extLst>
          </p:cNvPr>
          <p:cNvSpPr txBox="1"/>
          <p:nvPr/>
        </p:nvSpPr>
        <p:spPr>
          <a:xfrm>
            <a:off x="2321960" y="1937495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Trino (Presto)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84F28-4392-3D97-18F7-7F7B56366BC5}"/>
              </a:ext>
            </a:extLst>
          </p:cNvPr>
          <p:cNvSpPr txBox="1"/>
          <p:nvPr/>
        </p:nvSpPr>
        <p:spPr>
          <a:xfrm>
            <a:off x="2321960" y="3852756"/>
            <a:ext cx="8117441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ClickHouse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offers superior speed for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read-intensive scenarios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especially with its advanced data compression and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fast data retrieval capabilities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ideal for environments where query latency is critical.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C0445-FB39-B2B2-F31F-F96DB0D446E8}"/>
              </a:ext>
            </a:extLst>
          </p:cNvPr>
          <p:cNvSpPr txBox="1"/>
          <p:nvPr/>
        </p:nvSpPr>
        <p:spPr>
          <a:xfrm>
            <a:off x="2321960" y="3419924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Clickhouse</a:t>
            </a:r>
            <a:endParaRPr lang="en-US" sz="25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4414374-995C-49F6-5BAA-CA8130F755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1942545"/>
            <a:ext cx="413085" cy="41308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D7A23C8-499D-8DA4-00FD-6B2039E9EE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3439671"/>
            <a:ext cx="413085" cy="413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20B370-AF21-F531-519B-EB06479A829D}"/>
              </a:ext>
            </a:extLst>
          </p:cNvPr>
          <p:cNvSpPr txBox="1"/>
          <p:nvPr/>
        </p:nvSpPr>
        <p:spPr>
          <a:xfrm>
            <a:off x="2321960" y="5395993"/>
            <a:ext cx="8117441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Apache Doris provides a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balance between high performance and ease of use in real-time analytics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supporting high query concurrency and rapid data updates.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27882-8F5B-516B-6E08-EBDF521767B3}"/>
              </a:ext>
            </a:extLst>
          </p:cNvPr>
          <p:cNvSpPr txBox="1"/>
          <p:nvPr/>
        </p:nvSpPr>
        <p:spPr>
          <a:xfrm>
            <a:off x="2321960" y="4963161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Apache Doris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B5B1C5C-4F36-0B5C-7CDE-9C973F91DA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4982908"/>
            <a:ext cx="413085" cy="4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43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70958" y="2610939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7915450-5E3A-FAAD-90AA-E4ABA57C9C16}"/>
              </a:ext>
            </a:extLst>
          </p:cNvPr>
          <p:cNvSpPr txBox="1">
            <a:spLocks/>
          </p:cNvSpPr>
          <p:nvPr/>
        </p:nvSpPr>
        <p:spPr>
          <a:xfrm>
            <a:off x="7049788" y="2695430"/>
            <a:ext cx="4654085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000" dirty="0">
                <a:solidFill>
                  <a:schemeClr val="accent2">
                    <a:lumMod val="75000"/>
                  </a:schemeClr>
                </a:solidFill>
              </a:rPr>
              <a:t>Typical</a:t>
            </a:r>
          </a:p>
          <a:p>
            <a:pPr algn="ctr">
              <a:lnSpc>
                <a:spcPct val="100000"/>
              </a:lnSpc>
            </a:pPr>
            <a:r>
              <a:rPr lang="en-US" sz="5000" dirty="0">
                <a:solidFill>
                  <a:schemeClr val="accent2">
                    <a:lumMod val="75000"/>
                  </a:schemeClr>
                </a:solidFill>
              </a:rPr>
              <a:t>use case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074667" y="2653777"/>
            <a:ext cx="4654085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000" dirty="0">
                <a:solidFill>
                  <a:schemeClr val="bg1"/>
                </a:solidFill>
              </a:rPr>
              <a:t>Typical </a:t>
            </a:r>
          </a:p>
          <a:p>
            <a:pPr algn="ctr">
              <a:lnSpc>
                <a:spcPct val="100000"/>
              </a:lnSpc>
            </a:pPr>
            <a:r>
              <a:rPr lang="en-US" sz="5000" dirty="0">
                <a:solidFill>
                  <a:schemeClr val="bg1"/>
                </a:solidFill>
              </a:rPr>
              <a:t>use case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C26353-0A1B-3C08-2234-CDBDF2A5468C}"/>
              </a:ext>
            </a:extLst>
          </p:cNvPr>
          <p:cNvSpPr txBox="1">
            <a:spLocks/>
          </p:cNvSpPr>
          <p:nvPr/>
        </p:nvSpPr>
        <p:spPr>
          <a:xfrm>
            <a:off x="5349433" y="2738123"/>
            <a:ext cx="1634019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0000" dirty="0">
                <a:solidFill>
                  <a:srgbClr val="FF7593"/>
                </a:solidFill>
              </a:rPr>
              <a:t>05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40C4C-79F3-66C1-49CF-3DEC3EE9E3AB}"/>
              </a:ext>
            </a:extLst>
          </p:cNvPr>
          <p:cNvSpPr txBox="1">
            <a:spLocks/>
          </p:cNvSpPr>
          <p:nvPr/>
        </p:nvSpPr>
        <p:spPr>
          <a:xfrm>
            <a:off x="5382601" y="2712631"/>
            <a:ext cx="1634019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0000" dirty="0">
                <a:solidFill>
                  <a:schemeClr val="bg1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656089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144FBF-7A9D-0317-F608-1C475E9EFD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883015-D785-8816-01AC-68769D9E4195}"/>
              </a:ext>
            </a:extLst>
          </p:cNvPr>
          <p:cNvSpPr/>
          <p:nvPr/>
        </p:nvSpPr>
        <p:spPr>
          <a:xfrm>
            <a:off x="725881" y="397978"/>
            <a:ext cx="9349144" cy="578498"/>
          </a:xfrm>
          <a:prstGeom prst="roundRect">
            <a:avLst>
              <a:gd name="adj" fmla="val 2928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58" y="483937"/>
            <a:ext cx="10538460" cy="508179"/>
          </a:xfrm>
        </p:spPr>
        <p:txBody>
          <a:bodyPr/>
          <a:lstStyle/>
          <a:p>
            <a:r>
              <a:rPr lang="en-US" dirty="0"/>
              <a:t>Real-time writes from </a:t>
            </a:r>
            <a:r>
              <a:rPr lang="en-US" dirty="0" err="1"/>
              <a:t>Flink</a:t>
            </a:r>
            <a:r>
              <a:rPr lang="en-US" dirty="0"/>
              <a:t> to Apache Doris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48730-A9AA-C44A-5E43-A079289C19E5}"/>
              </a:ext>
            </a:extLst>
          </p:cNvPr>
          <p:cNvSpPr txBox="1"/>
          <p:nvPr/>
        </p:nvSpPr>
        <p:spPr>
          <a:xfrm>
            <a:off x="2321959" y="2370327"/>
            <a:ext cx="8812886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Chunked transfer encoding</a:t>
            </a:r>
          </a:p>
          <a:p>
            <a:pPr marL="285750" indent="-285750" algn="just">
              <a:spcAft>
                <a:spcPts val="1200"/>
              </a:spcAft>
              <a:buFontTx/>
              <a:buChar char="-"/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Checkpointing mechanism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F2C1D-65E6-F6E8-DDBC-282D8C376489}"/>
              </a:ext>
            </a:extLst>
          </p:cNvPr>
          <p:cNvSpPr txBox="1"/>
          <p:nvPr/>
        </p:nvSpPr>
        <p:spPr>
          <a:xfrm>
            <a:off x="2321960" y="1937495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Streaming write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311F9-CCB5-2577-9490-8746C742E121}"/>
              </a:ext>
            </a:extLst>
          </p:cNvPr>
          <p:cNvSpPr txBox="1"/>
          <p:nvPr/>
        </p:nvSpPr>
        <p:spPr>
          <a:xfrm>
            <a:off x="2321960" y="3776619"/>
            <a:ext cx="8812886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Exactly-once semantics  is implemented on the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basis of </a:t>
            </a:r>
            <a:r>
              <a:rPr lang="en-US" sz="14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Flink's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two-stage submission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with the help of Doris 1.0's Stream Load two-stage submission.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C19530-4BE3-293B-B72F-7942C1FE64F3}"/>
              </a:ext>
            </a:extLst>
          </p:cNvPr>
          <p:cNvSpPr txBox="1"/>
          <p:nvPr/>
        </p:nvSpPr>
        <p:spPr>
          <a:xfrm>
            <a:off x="2321958" y="3343787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Exactly once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84F28-4392-3D97-18F7-7F7B56366BC5}"/>
              </a:ext>
            </a:extLst>
          </p:cNvPr>
          <p:cNvSpPr txBox="1"/>
          <p:nvPr/>
        </p:nvSpPr>
        <p:spPr>
          <a:xfrm>
            <a:off x="2321960" y="5194485"/>
            <a:ext cx="8812886" cy="10889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Transaction processing capability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Stream Load 2pc (2 phase-commit) ensure ACID and high concurrency.</a:t>
            </a: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Rapid Aggregation Capability of Data versions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Quick compaction (+ scan fragment information), Cumulative Compaction, Gradient merge method.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C0445-FB39-B2B2-F31F-F96DB0D446E8}"/>
              </a:ext>
            </a:extLst>
          </p:cNvPr>
          <p:cNvSpPr txBox="1"/>
          <p:nvPr/>
        </p:nvSpPr>
        <p:spPr>
          <a:xfrm>
            <a:off x="2321960" y="4761653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Second-level Data synchronization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4414374-995C-49F6-5BAA-CA8130F755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1942545"/>
            <a:ext cx="413085" cy="41308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F0E8F4C-AEDB-F5AE-46E2-D1C84CBE3E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3326542"/>
            <a:ext cx="413085" cy="41308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D7A23C8-499D-8DA4-00FD-6B2039E9EE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4781400"/>
            <a:ext cx="413085" cy="4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49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70958" y="2610939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7915450-5E3A-FAAD-90AA-E4ABA57C9C16}"/>
              </a:ext>
            </a:extLst>
          </p:cNvPr>
          <p:cNvSpPr txBox="1">
            <a:spLocks/>
          </p:cNvSpPr>
          <p:nvPr/>
        </p:nvSpPr>
        <p:spPr>
          <a:xfrm>
            <a:off x="7049788" y="3088969"/>
            <a:ext cx="4837412" cy="76944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000" dirty="0">
                <a:solidFill>
                  <a:schemeClr val="accent2">
                    <a:lumMod val="75000"/>
                  </a:schemeClr>
                </a:solidFill>
              </a:rPr>
              <a:t>Demonstration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074667" y="3047316"/>
            <a:ext cx="4928280" cy="76944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000" dirty="0">
                <a:solidFill>
                  <a:schemeClr val="bg1"/>
                </a:solidFill>
              </a:rPr>
              <a:t>Demonstration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C26353-0A1B-3C08-2234-CDBDF2A5468C}"/>
              </a:ext>
            </a:extLst>
          </p:cNvPr>
          <p:cNvSpPr txBox="1">
            <a:spLocks/>
          </p:cNvSpPr>
          <p:nvPr/>
        </p:nvSpPr>
        <p:spPr>
          <a:xfrm>
            <a:off x="5349433" y="2738123"/>
            <a:ext cx="1634019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0000" dirty="0">
                <a:solidFill>
                  <a:srgbClr val="FF7593"/>
                </a:solidFill>
              </a:rPr>
              <a:t>06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40C4C-79F3-66C1-49CF-3DEC3EE9E3AB}"/>
              </a:ext>
            </a:extLst>
          </p:cNvPr>
          <p:cNvSpPr txBox="1">
            <a:spLocks/>
          </p:cNvSpPr>
          <p:nvPr/>
        </p:nvSpPr>
        <p:spPr>
          <a:xfrm>
            <a:off x="5382601" y="2712631"/>
            <a:ext cx="1634019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0000" dirty="0">
                <a:solidFill>
                  <a:schemeClr val="bg1"/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79127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3D0382AB-F6BA-4704-BE42-CDE8D1EF69A4}"/>
              </a:ext>
            </a:extLst>
          </p:cNvPr>
          <p:cNvSpPr txBox="1">
            <a:spLocks/>
          </p:cNvSpPr>
          <p:nvPr/>
        </p:nvSpPr>
        <p:spPr>
          <a:xfrm>
            <a:off x="6396789" y="2521820"/>
            <a:ext cx="3633862" cy="3513220"/>
          </a:xfr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AutoNum type="arabicPeriod"/>
            </a:pPr>
            <a:r>
              <a:rPr lang="en-GB" sz="2000" dirty="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Architecture	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 dirty="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Features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 dirty="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Core capability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 dirty="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Comparison	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 dirty="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A typical use case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en-GB" sz="2000" b="1" dirty="0">
                <a:solidFill>
                  <a:schemeClr val="bg2"/>
                </a:solidFill>
                <a:latin typeface="Open Sans Semibold"/>
                <a:cs typeface="Arial" panose="020B0604020202020204" pitchFamily="34" charset="0"/>
                <a:sym typeface="Helvetica Neue" panose="02000503000000020004" pitchFamily="2" charset="0"/>
              </a:rPr>
              <a:t> Demonstration</a:t>
            </a:r>
          </a:p>
        </p:txBody>
      </p:sp>
      <p:sp>
        <p:nvSpPr>
          <p:cNvPr id="38" name="Text Box 27">
            <a:extLst>
              <a:ext uri="{FF2B5EF4-FFF2-40B4-BE49-F238E27FC236}">
                <a16:creationId xmlns:a16="http://schemas.microsoft.com/office/drawing/2014/main" id="{A79D3BBC-448E-4B13-9FCB-51C9EE9E8BB1}"/>
              </a:ext>
            </a:extLst>
          </p:cNvPr>
          <p:cNvSpPr txBox="1">
            <a:spLocks/>
          </p:cNvSpPr>
          <p:nvPr/>
        </p:nvSpPr>
        <p:spPr bwMode="auto">
          <a:xfrm>
            <a:off x="5949121" y="1809639"/>
            <a:ext cx="2122699" cy="54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en-US" sz="3200" dirty="0">
                <a:solidFill>
                  <a:schemeClr val="accent1"/>
                </a:solidFill>
                <a:latin typeface="Open Sans" panose="020B0606030504020204" pitchFamily="34" charset="0"/>
              </a:rPr>
              <a:t>Appendix</a:t>
            </a:r>
          </a:p>
        </p:txBody>
      </p:sp>
      <p:sp>
        <p:nvSpPr>
          <p:cNvPr id="40" name="Text Box 27">
            <a:extLst>
              <a:ext uri="{FF2B5EF4-FFF2-40B4-BE49-F238E27FC236}">
                <a16:creationId xmlns:a16="http://schemas.microsoft.com/office/drawing/2014/main" id="{D9388B03-D010-492A-9EFF-3ECC472CA9E2}"/>
              </a:ext>
            </a:extLst>
          </p:cNvPr>
          <p:cNvSpPr txBox="1">
            <a:spLocks/>
          </p:cNvSpPr>
          <p:nvPr/>
        </p:nvSpPr>
        <p:spPr bwMode="auto">
          <a:xfrm>
            <a:off x="6197425" y="1462973"/>
            <a:ext cx="3748790" cy="97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/>
            <a:r>
              <a:rPr lang="en-US" sz="6000" dirty="0">
                <a:solidFill>
                  <a:schemeClr val="bg2"/>
                </a:solidFill>
                <a:latin typeface="Open Sans" panose="020B0606030504020204" pitchFamily="3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401122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144FBF-7A9D-0317-F608-1C475E9EFD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883015-D785-8816-01AC-68769D9E4195}"/>
              </a:ext>
            </a:extLst>
          </p:cNvPr>
          <p:cNvSpPr/>
          <p:nvPr/>
        </p:nvSpPr>
        <p:spPr>
          <a:xfrm>
            <a:off x="725882" y="397978"/>
            <a:ext cx="7717078" cy="578498"/>
          </a:xfrm>
          <a:prstGeom prst="roundRect">
            <a:avLst>
              <a:gd name="adj" fmla="val 2928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58" y="483937"/>
            <a:ext cx="10538460" cy="508179"/>
          </a:xfrm>
        </p:spPr>
        <p:txBody>
          <a:bodyPr/>
          <a:lstStyle/>
          <a:p>
            <a:r>
              <a:rPr lang="en-US" dirty="0"/>
              <a:t>Table initiation &amp; Insert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64695-A7CB-0EFD-841A-DE21BDEB3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53" y="1480684"/>
            <a:ext cx="3645493" cy="4525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01F9C3-5397-BCDF-ABE8-DCBDAF61A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86" y="1534603"/>
            <a:ext cx="4120967" cy="2234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E550F-A668-B0D1-58B3-195085A64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887" y="4016033"/>
            <a:ext cx="7616522" cy="476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788ACF-07CC-9F36-2265-D6A508CFB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150" y="4705405"/>
            <a:ext cx="3729485" cy="79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74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144FBF-7A9D-0317-F608-1C475E9EFD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883015-D785-8816-01AC-68769D9E4195}"/>
              </a:ext>
            </a:extLst>
          </p:cNvPr>
          <p:cNvSpPr/>
          <p:nvPr/>
        </p:nvSpPr>
        <p:spPr>
          <a:xfrm>
            <a:off x="725882" y="397978"/>
            <a:ext cx="7717078" cy="578498"/>
          </a:xfrm>
          <a:prstGeom prst="roundRect">
            <a:avLst>
              <a:gd name="adj" fmla="val 2928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58" y="483937"/>
            <a:ext cx="10538460" cy="508179"/>
          </a:xfrm>
        </p:spPr>
        <p:txBody>
          <a:bodyPr/>
          <a:lstStyle/>
          <a:p>
            <a:r>
              <a:rPr lang="en-US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874C3-0A36-398A-E339-4812C356D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69" y="1221419"/>
            <a:ext cx="8436047" cy="538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45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B78ED797-93D0-4E23-88E9-938E60DC552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4"/>
          <a:stretch/>
        </p:blipFill>
        <p:spPr>
          <a:xfrm>
            <a:off x="0" y="1"/>
            <a:ext cx="7148285" cy="6858000"/>
          </a:xfr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9C07471-5FC7-4FCB-857E-963108A03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3207"/>
          <a:stretch/>
        </p:blipFill>
        <p:spPr>
          <a:xfrm>
            <a:off x="7148285" y="1025626"/>
            <a:ext cx="5043715" cy="507297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CE1C8CE-2152-4BC8-B9AA-3D6152F8D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9650" y="0"/>
            <a:ext cx="6218981" cy="73312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385" y="6223283"/>
            <a:ext cx="1730675" cy="36763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FAB7A6D-2F10-9A13-17A2-D2B3D07535D6}"/>
              </a:ext>
            </a:extLst>
          </p:cNvPr>
          <p:cNvGrpSpPr/>
          <p:nvPr/>
        </p:nvGrpSpPr>
        <p:grpSpPr>
          <a:xfrm>
            <a:off x="5334808" y="2245375"/>
            <a:ext cx="6505507" cy="1078003"/>
            <a:chOff x="5307046" y="2094904"/>
            <a:chExt cx="6505507" cy="107800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83BB9A-3A91-39F5-D7BE-8988D8BD7604}"/>
                </a:ext>
              </a:extLst>
            </p:cNvPr>
            <p:cNvSpPr/>
            <p:nvPr/>
          </p:nvSpPr>
          <p:spPr>
            <a:xfrm>
              <a:off x="5456122" y="2157244"/>
              <a:ext cx="606990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0" b="1" dirty="0">
                  <a:solidFill>
                    <a:srgbClr val="FF7593"/>
                  </a:solidFill>
                  <a:latin typeface="Open Sans" panose="020B0606030504020204" pitchFamily="34" charset="0"/>
                </a:rPr>
                <a:t>THANK YOU</a:t>
              </a:r>
              <a:endParaRPr lang="tr-TR" sz="6000" b="1" dirty="0">
                <a:solidFill>
                  <a:srgbClr val="FF7593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6CBC-AD22-4CBB-B105-90D4A30B0405}"/>
                </a:ext>
              </a:extLst>
            </p:cNvPr>
            <p:cNvSpPr/>
            <p:nvPr/>
          </p:nvSpPr>
          <p:spPr>
            <a:xfrm>
              <a:off x="5307046" y="2094904"/>
              <a:ext cx="6505507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0" b="1" dirty="0">
                  <a:solidFill>
                    <a:schemeClr val="bg2"/>
                  </a:solidFill>
                  <a:latin typeface="Open Sans" panose="020B0606030504020204" pitchFamily="34" charset="0"/>
                </a:rPr>
                <a:t>THANK YOU</a:t>
              </a:r>
              <a:endParaRPr lang="tr-TR" sz="6000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4359464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A6AF014-A700-49E9-875B-5A199076C9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03"/>
          <a:stretch/>
        </p:blipFill>
        <p:spPr>
          <a:xfrm>
            <a:off x="256702" y="-498065"/>
            <a:ext cx="12223771" cy="968895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C2407E-D5FC-87B9-8766-F08450C2BAC5}"/>
              </a:ext>
            </a:extLst>
          </p:cNvPr>
          <p:cNvSpPr/>
          <p:nvPr/>
        </p:nvSpPr>
        <p:spPr>
          <a:xfrm>
            <a:off x="2843246" y="1102489"/>
            <a:ext cx="65055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</a:rPr>
              <a:t>Q&amp;A</a:t>
            </a:r>
            <a:endParaRPr lang="tr-TR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ED74FF-58F2-738F-2EDD-EB61327B4478}"/>
              </a:ext>
            </a:extLst>
          </p:cNvPr>
          <p:cNvSpPr/>
          <p:nvPr/>
        </p:nvSpPr>
        <p:spPr>
          <a:xfrm>
            <a:off x="2866396" y="1079339"/>
            <a:ext cx="65055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>
                <a:solidFill>
                  <a:srgbClr val="FFF3F5"/>
                </a:solidFill>
                <a:latin typeface="Open Sans" panose="020B0606030504020204" pitchFamily="34" charset="0"/>
              </a:rPr>
              <a:t>Q&amp;A</a:t>
            </a:r>
            <a:endParaRPr lang="tr-TR" sz="6000" b="1" dirty="0">
              <a:solidFill>
                <a:srgbClr val="FFF3F5"/>
              </a:solidFill>
            </a:endParaRPr>
          </a:p>
        </p:txBody>
      </p:sp>
    </p:spTree>
  </p:cSld>
  <p:clrMapOvr>
    <a:masterClrMapping/>
  </p:clrMapOvr>
  <p:transition spd="slow">
    <p:push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144FBF-7A9D-0317-F608-1C475E9EFD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883015-D785-8816-01AC-68769D9E4195}"/>
              </a:ext>
            </a:extLst>
          </p:cNvPr>
          <p:cNvSpPr/>
          <p:nvPr/>
        </p:nvSpPr>
        <p:spPr>
          <a:xfrm>
            <a:off x="725882" y="397978"/>
            <a:ext cx="7717078" cy="578498"/>
          </a:xfrm>
          <a:prstGeom prst="roundRect">
            <a:avLst>
              <a:gd name="adj" fmla="val 2928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658" y="483937"/>
            <a:ext cx="10538460" cy="508179"/>
          </a:xfrm>
        </p:spPr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48730-A9AA-C44A-5E43-A079289C19E5}"/>
              </a:ext>
            </a:extLst>
          </p:cNvPr>
          <p:cNvSpPr txBox="1"/>
          <p:nvPr/>
        </p:nvSpPr>
        <p:spPr>
          <a:xfrm>
            <a:off x="2321959" y="2370327"/>
            <a:ext cx="8117441" cy="288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F2C1D-65E6-F6E8-DDBC-282D8C376489}"/>
              </a:ext>
            </a:extLst>
          </p:cNvPr>
          <p:cNvSpPr txBox="1"/>
          <p:nvPr/>
        </p:nvSpPr>
        <p:spPr>
          <a:xfrm>
            <a:off x="2321960" y="1937495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311F9-CCB5-2577-9490-8746C742E121}"/>
              </a:ext>
            </a:extLst>
          </p:cNvPr>
          <p:cNvSpPr txBox="1"/>
          <p:nvPr/>
        </p:nvSpPr>
        <p:spPr>
          <a:xfrm>
            <a:off x="2321960" y="3776619"/>
            <a:ext cx="8117441" cy="288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C19530-4BE3-293B-B72F-7942C1FE64F3}"/>
              </a:ext>
            </a:extLst>
          </p:cNvPr>
          <p:cNvSpPr txBox="1"/>
          <p:nvPr/>
        </p:nvSpPr>
        <p:spPr>
          <a:xfrm>
            <a:off x="2321958" y="3343787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84F28-4392-3D97-18F7-7F7B56366BC5}"/>
              </a:ext>
            </a:extLst>
          </p:cNvPr>
          <p:cNvSpPr txBox="1"/>
          <p:nvPr/>
        </p:nvSpPr>
        <p:spPr>
          <a:xfrm>
            <a:off x="2321960" y="5194485"/>
            <a:ext cx="8117441" cy="288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…</a:t>
            </a:r>
            <a:endParaRPr lang="en-US" sz="1400" b="1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C0445-FB39-B2B2-F31F-F96DB0D446E8}"/>
              </a:ext>
            </a:extLst>
          </p:cNvPr>
          <p:cNvSpPr txBox="1"/>
          <p:nvPr/>
        </p:nvSpPr>
        <p:spPr>
          <a:xfrm>
            <a:off x="2321960" y="4761653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4414374-995C-49F6-5BAA-CA8130F755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1942545"/>
            <a:ext cx="413085" cy="41308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F0E8F4C-AEDB-F5AE-46E2-D1C84CBE3E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3326542"/>
            <a:ext cx="413085" cy="41308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D7A23C8-499D-8DA4-00FD-6B2039E9EE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283" y="4781400"/>
            <a:ext cx="413085" cy="4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57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70958" y="2610939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7915450-5E3A-FAAD-90AA-E4ABA57C9C16}"/>
              </a:ext>
            </a:extLst>
          </p:cNvPr>
          <p:cNvSpPr txBox="1">
            <a:spLocks/>
          </p:cNvSpPr>
          <p:nvPr/>
        </p:nvSpPr>
        <p:spPr>
          <a:xfrm>
            <a:off x="7088207" y="2670424"/>
            <a:ext cx="4654085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000" dirty="0">
                <a:solidFill>
                  <a:schemeClr val="accent2">
                    <a:lumMod val="75000"/>
                  </a:schemeClr>
                </a:solidFill>
              </a:rPr>
              <a:t>Apache Doris Architecture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113086" y="2628771"/>
            <a:ext cx="4654085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000" dirty="0">
                <a:solidFill>
                  <a:schemeClr val="bg1"/>
                </a:solidFill>
              </a:rPr>
              <a:t>Apache Doris Architecture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C84D5E-0B3D-D72D-3288-159000C4DD4B}"/>
              </a:ext>
            </a:extLst>
          </p:cNvPr>
          <p:cNvSpPr txBox="1">
            <a:spLocks/>
          </p:cNvSpPr>
          <p:nvPr/>
        </p:nvSpPr>
        <p:spPr>
          <a:xfrm>
            <a:off x="5349433" y="2738123"/>
            <a:ext cx="1634019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0000" dirty="0">
                <a:solidFill>
                  <a:srgbClr val="FF7593"/>
                </a:solidFill>
              </a:rPr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40C4C-79F3-66C1-49CF-3DEC3EE9E3AB}"/>
              </a:ext>
            </a:extLst>
          </p:cNvPr>
          <p:cNvSpPr txBox="1">
            <a:spLocks/>
          </p:cNvSpPr>
          <p:nvPr/>
        </p:nvSpPr>
        <p:spPr>
          <a:xfrm>
            <a:off x="5382601" y="2712631"/>
            <a:ext cx="1634019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0000" dirty="0">
                <a:solidFill>
                  <a:schemeClr val="bg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87373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98"/>
            <a:ext cx="12192000" cy="6836702"/>
          </a:xfrm>
          <a:prstGeom prst="rect">
            <a:avLst/>
          </a:prstGeom>
        </p:spPr>
      </p:pic>
      <p:sp>
        <p:nvSpPr>
          <p:cNvPr id="5" name="Text Placeholder 14"/>
          <p:cNvSpPr txBox="1">
            <a:spLocks/>
          </p:cNvSpPr>
          <p:nvPr/>
        </p:nvSpPr>
        <p:spPr>
          <a:xfrm>
            <a:off x="4838218" y="260742"/>
            <a:ext cx="6472947" cy="1213576"/>
          </a:xfrm>
          <a:prstGeom prst="rect">
            <a:avLst/>
          </a:prstGeom>
        </p:spPr>
        <p:txBody>
          <a:bodyPr/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Apache Doris architecture</a:t>
            </a:r>
          </a:p>
        </p:txBody>
      </p:sp>
      <p:sp>
        <p:nvSpPr>
          <p:cNvPr id="35" name="Rectangle: Rounded Corners 29" hidden="1">
            <a:extLst>
              <a:ext uri="{FF2B5EF4-FFF2-40B4-BE49-F238E27FC236}">
                <a16:creationId xmlns:a16="http://schemas.microsoft.com/office/drawing/2014/main" id="{F9D4C601-9E04-41BD-B29F-53919F1A9BE1}"/>
              </a:ext>
            </a:extLst>
          </p:cNvPr>
          <p:cNvSpPr/>
          <p:nvPr/>
        </p:nvSpPr>
        <p:spPr>
          <a:xfrm>
            <a:off x="-11017" y="755078"/>
            <a:ext cx="6096000" cy="6106590"/>
          </a:xfrm>
          <a:custGeom>
            <a:avLst/>
            <a:gdLst>
              <a:gd name="connsiteX0" fmla="*/ 0 w 1828800"/>
              <a:gd name="connsiteY0" fmla="*/ 652827 h 1828800"/>
              <a:gd name="connsiteX1" fmla="*/ 652827 w 1828800"/>
              <a:gd name="connsiteY1" fmla="*/ 0 h 1828800"/>
              <a:gd name="connsiteX2" fmla="*/ 1175973 w 1828800"/>
              <a:gd name="connsiteY2" fmla="*/ 0 h 1828800"/>
              <a:gd name="connsiteX3" fmla="*/ 1828800 w 1828800"/>
              <a:gd name="connsiteY3" fmla="*/ 652827 h 1828800"/>
              <a:gd name="connsiteX4" fmla="*/ 1828800 w 1828800"/>
              <a:gd name="connsiteY4" fmla="*/ 1175973 h 1828800"/>
              <a:gd name="connsiteX5" fmla="*/ 1175973 w 1828800"/>
              <a:gd name="connsiteY5" fmla="*/ 1828800 h 1828800"/>
              <a:gd name="connsiteX6" fmla="*/ 652827 w 1828800"/>
              <a:gd name="connsiteY6" fmla="*/ 1828800 h 1828800"/>
              <a:gd name="connsiteX7" fmla="*/ 0 w 1828800"/>
              <a:gd name="connsiteY7" fmla="*/ 1175973 h 1828800"/>
              <a:gd name="connsiteX8" fmla="*/ 0 w 1828800"/>
              <a:gd name="connsiteY8" fmla="*/ 652827 h 1828800"/>
              <a:gd name="connsiteX0" fmla="*/ 0 w 1828800"/>
              <a:gd name="connsiteY0" fmla="*/ 652827 h 1828800"/>
              <a:gd name="connsiteX1" fmla="*/ 652827 w 1828800"/>
              <a:gd name="connsiteY1" fmla="*/ 0 h 1828800"/>
              <a:gd name="connsiteX2" fmla="*/ 1175973 w 1828800"/>
              <a:gd name="connsiteY2" fmla="*/ 0 h 1828800"/>
              <a:gd name="connsiteX3" fmla="*/ 1828800 w 1828800"/>
              <a:gd name="connsiteY3" fmla="*/ 652827 h 1828800"/>
              <a:gd name="connsiteX4" fmla="*/ 1828800 w 1828800"/>
              <a:gd name="connsiteY4" fmla="*/ 1175973 h 1828800"/>
              <a:gd name="connsiteX5" fmla="*/ 1175973 w 1828800"/>
              <a:gd name="connsiteY5" fmla="*/ 1828800 h 1828800"/>
              <a:gd name="connsiteX6" fmla="*/ 652827 w 1828800"/>
              <a:gd name="connsiteY6" fmla="*/ 1828800 h 1828800"/>
              <a:gd name="connsiteX7" fmla="*/ 0 w 1828800"/>
              <a:gd name="connsiteY7" fmla="*/ 652827 h 1828800"/>
              <a:gd name="connsiteX0" fmla="*/ 72304 w 1901104"/>
              <a:gd name="connsiteY0" fmla="*/ 652827 h 1828800"/>
              <a:gd name="connsiteX1" fmla="*/ 725131 w 1901104"/>
              <a:gd name="connsiteY1" fmla="*/ 0 h 1828800"/>
              <a:gd name="connsiteX2" fmla="*/ 1248277 w 1901104"/>
              <a:gd name="connsiteY2" fmla="*/ 0 h 1828800"/>
              <a:gd name="connsiteX3" fmla="*/ 1901104 w 1901104"/>
              <a:gd name="connsiteY3" fmla="*/ 652827 h 1828800"/>
              <a:gd name="connsiteX4" fmla="*/ 1901104 w 1901104"/>
              <a:gd name="connsiteY4" fmla="*/ 1175973 h 1828800"/>
              <a:gd name="connsiteX5" fmla="*/ 1248277 w 1901104"/>
              <a:gd name="connsiteY5" fmla="*/ 1828800 h 1828800"/>
              <a:gd name="connsiteX6" fmla="*/ 92743 w 1901104"/>
              <a:gd name="connsiteY6" fmla="*/ 1828800 h 1828800"/>
              <a:gd name="connsiteX7" fmla="*/ 72304 w 1901104"/>
              <a:gd name="connsiteY7" fmla="*/ 652827 h 1828800"/>
              <a:gd name="connsiteX0" fmla="*/ 0 w 1828800"/>
              <a:gd name="connsiteY0" fmla="*/ 652827 h 1828800"/>
              <a:gd name="connsiteX1" fmla="*/ 652827 w 1828800"/>
              <a:gd name="connsiteY1" fmla="*/ 0 h 1828800"/>
              <a:gd name="connsiteX2" fmla="*/ 1175973 w 1828800"/>
              <a:gd name="connsiteY2" fmla="*/ 0 h 1828800"/>
              <a:gd name="connsiteX3" fmla="*/ 1828800 w 1828800"/>
              <a:gd name="connsiteY3" fmla="*/ 652827 h 1828800"/>
              <a:gd name="connsiteX4" fmla="*/ 1828800 w 1828800"/>
              <a:gd name="connsiteY4" fmla="*/ 1175973 h 1828800"/>
              <a:gd name="connsiteX5" fmla="*/ 1175973 w 1828800"/>
              <a:gd name="connsiteY5" fmla="*/ 1828800 h 1828800"/>
              <a:gd name="connsiteX6" fmla="*/ 20439 w 1828800"/>
              <a:gd name="connsiteY6" fmla="*/ 1828800 h 1828800"/>
              <a:gd name="connsiteX7" fmla="*/ 0 w 1828800"/>
              <a:gd name="connsiteY7" fmla="*/ 652827 h 1828800"/>
              <a:gd name="connsiteX0" fmla="*/ 0 w 1828800"/>
              <a:gd name="connsiteY0" fmla="*/ 652827 h 1837345"/>
              <a:gd name="connsiteX1" fmla="*/ 652827 w 1828800"/>
              <a:gd name="connsiteY1" fmla="*/ 0 h 1837345"/>
              <a:gd name="connsiteX2" fmla="*/ 1175973 w 1828800"/>
              <a:gd name="connsiteY2" fmla="*/ 0 h 1837345"/>
              <a:gd name="connsiteX3" fmla="*/ 1828800 w 1828800"/>
              <a:gd name="connsiteY3" fmla="*/ 652827 h 1837345"/>
              <a:gd name="connsiteX4" fmla="*/ 1828800 w 1828800"/>
              <a:gd name="connsiteY4" fmla="*/ 1175973 h 1837345"/>
              <a:gd name="connsiteX5" fmla="*/ 1175973 w 1828800"/>
              <a:gd name="connsiteY5" fmla="*/ 1828800 h 1837345"/>
              <a:gd name="connsiteX6" fmla="*/ 3347 w 1828800"/>
              <a:gd name="connsiteY6" fmla="*/ 1837345 h 1837345"/>
              <a:gd name="connsiteX7" fmla="*/ 0 w 1828800"/>
              <a:gd name="connsiteY7" fmla="*/ 652827 h 1837345"/>
              <a:gd name="connsiteX0" fmla="*/ 5199 w 1833999"/>
              <a:gd name="connsiteY0" fmla="*/ 652827 h 1828800"/>
              <a:gd name="connsiteX1" fmla="*/ 658026 w 1833999"/>
              <a:gd name="connsiteY1" fmla="*/ 0 h 1828800"/>
              <a:gd name="connsiteX2" fmla="*/ 1181172 w 1833999"/>
              <a:gd name="connsiteY2" fmla="*/ 0 h 1828800"/>
              <a:gd name="connsiteX3" fmla="*/ 1833999 w 1833999"/>
              <a:gd name="connsiteY3" fmla="*/ 652827 h 1828800"/>
              <a:gd name="connsiteX4" fmla="*/ 1833999 w 1833999"/>
              <a:gd name="connsiteY4" fmla="*/ 1175973 h 1828800"/>
              <a:gd name="connsiteX5" fmla="*/ 1181172 w 1833999"/>
              <a:gd name="connsiteY5" fmla="*/ 1828800 h 1828800"/>
              <a:gd name="connsiteX6" fmla="*/ 0 w 1833999"/>
              <a:gd name="connsiteY6" fmla="*/ 1820254 h 1828800"/>
              <a:gd name="connsiteX7" fmla="*/ 5199 w 1833999"/>
              <a:gd name="connsiteY7" fmla="*/ 652827 h 1828800"/>
              <a:gd name="connsiteX0" fmla="*/ 0 w 1828800"/>
              <a:gd name="connsiteY0" fmla="*/ 652827 h 1831977"/>
              <a:gd name="connsiteX1" fmla="*/ 652827 w 1828800"/>
              <a:gd name="connsiteY1" fmla="*/ 0 h 1831977"/>
              <a:gd name="connsiteX2" fmla="*/ 1175973 w 1828800"/>
              <a:gd name="connsiteY2" fmla="*/ 0 h 1831977"/>
              <a:gd name="connsiteX3" fmla="*/ 1828800 w 1828800"/>
              <a:gd name="connsiteY3" fmla="*/ 652827 h 1831977"/>
              <a:gd name="connsiteX4" fmla="*/ 1828800 w 1828800"/>
              <a:gd name="connsiteY4" fmla="*/ 1175973 h 1831977"/>
              <a:gd name="connsiteX5" fmla="*/ 1175973 w 1828800"/>
              <a:gd name="connsiteY5" fmla="*/ 1828800 h 1831977"/>
              <a:gd name="connsiteX6" fmla="*/ 2617 w 1828800"/>
              <a:gd name="connsiteY6" fmla="*/ 1831977 h 1831977"/>
              <a:gd name="connsiteX7" fmla="*/ 0 w 1828800"/>
              <a:gd name="connsiteY7" fmla="*/ 652827 h 1831977"/>
              <a:gd name="connsiteX0" fmla="*/ 0 w 1828800"/>
              <a:gd name="connsiteY0" fmla="*/ 652827 h 1828800"/>
              <a:gd name="connsiteX1" fmla="*/ 652827 w 1828800"/>
              <a:gd name="connsiteY1" fmla="*/ 0 h 1828800"/>
              <a:gd name="connsiteX2" fmla="*/ 1175973 w 1828800"/>
              <a:gd name="connsiteY2" fmla="*/ 0 h 1828800"/>
              <a:gd name="connsiteX3" fmla="*/ 1828800 w 1828800"/>
              <a:gd name="connsiteY3" fmla="*/ 652827 h 1828800"/>
              <a:gd name="connsiteX4" fmla="*/ 1828800 w 1828800"/>
              <a:gd name="connsiteY4" fmla="*/ 1175973 h 1828800"/>
              <a:gd name="connsiteX5" fmla="*/ 1175973 w 1828800"/>
              <a:gd name="connsiteY5" fmla="*/ 1828800 h 1828800"/>
              <a:gd name="connsiteX6" fmla="*/ 2617 w 1828800"/>
              <a:gd name="connsiteY6" fmla="*/ 1828070 h 1828800"/>
              <a:gd name="connsiteX7" fmla="*/ 0 w 1828800"/>
              <a:gd name="connsiteY7" fmla="*/ 652827 h 1828800"/>
              <a:gd name="connsiteX0" fmla="*/ 0 w 1828800"/>
              <a:gd name="connsiteY0" fmla="*/ 652827 h 1831977"/>
              <a:gd name="connsiteX1" fmla="*/ 652827 w 1828800"/>
              <a:gd name="connsiteY1" fmla="*/ 0 h 1831977"/>
              <a:gd name="connsiteX2" fmla="*/ 1175973 w 1828800"/>
              <a:gd name="connsiteY2" fmla="*/ 0 h 1831977"/>
              <a:gd name="connsiteX3" fmla="*/ 1828800 w 1828800"/>
              <a:gd name="connsiteY3" fmla="*/ 652827 h 1831977"/>
              <a:gd name="connsiteX4" fmla="*/ 1828800 w 1828800"/>
              <a:gd name="connsiteY4" fmla="*/ 1175973 h 1831977"/>
              <a:gd name="connsiteX5" fmla="*/ 1175973 w 1828800"/>
              <a:gd name="connsiteY5" fmla="*/ 1828800 h 1831977"/>
              <a:gd name="connsiteX6" fmla="*/ 2617 w 1828800"/>
              <a:gd name="connsiteY6" fmla="*/ 1831977 h 1831977"/>
              <a:gd name="connsiteX7" fmla="*/ 0 w 1828800"/>
              <a:gd name="connsiteY7" fmla="*/ 652827 h 183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1831977">
                <a:moveTo>
                  <a:pt x="0" y="652827"/>
                </a:moveTo>
                <a:cubicBezTo>
                  <a:pt x="0" y="292281"/>
                  <a:pt x="292281" y="0"/>
                  <a:pt x="652827" y="0"/>
                </a:cubicBezTo>
                <a:lnTo>
                  <a:pt x="1175973" y="0"/>
                </a:lnTo>
                <a:cubicBezTo>
                  <a:pt x="1536519" y="0"/>
                  <a:pt x="1828800" y="292281"/>
                  <a:pt x="1828800" y="652827"/>
                </a:cubicBezTo>
                <a:lnTo>
                  <a:pt x="1828800" y="1175973"/>
                </a:lnTo>
                <a:cubicBezTo>
                  <a:pt x="1828800" y="1536519"/>
                  <a:pt x="1536519" y="1828800"/>
                  <a:pt x="1175973" y="1828800"/>
                </a:cubicBezTo>
                <a:lnTo>
                  <a:pt x="2617" y="1831977"/>
                </a:lnTo>
                <a:cubicBezTo>
                  <a:pt x="11721" y="1823989"/>
                  <a:pt x="0" y="957627"/>
                  <a:pt x="0" y="652827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1">
                  <a:alpha val="0"/>
                  <a:lumMod val="0"/>
                  <a:lumOff val="100000"/>
                </a:schemeClr>
              </a:gs>
              <a:gs pos="98000">
                <a:schemeClr val="accent1">
                  <a:lumMod val="100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software flowchart&#10;&#10;Description automatically generated">
            <a:extLst>
              <a:ext uri="{FF2B5EF4-FFF2-40B4-BE49-F238E27FC236}">
                <a16:creationId xmlns:a16="http://schemas.microsoft.com/office/drawing/2014/main" id="{0E2F58F4-2D40-3CB1-D6E6-132FE4433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7" t="5561" r="19282" b="5549"/>
          <a:stretch/>
        </p:blipFill>
        <p:spPr>
          <a:xfrm>
            <a:off x="2257373" y="1127760"/>
            <a:ext cx="7677254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5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98"/>
            <a:ext cx="12192000" cy="6836702"/>
          </a:xfrm>
          <a:prstGeom prst="rect">
            <a:avLst/>
          </a:prstGeom>
        </p:spPr>
      </p:pic>
      <p:sp>
        <p:nvSpPr>
          <p:cNvPr id="5" name="Text Placeholder 14"/>
          <p:cNvSpPr txBox="1">
            <a:spLocks/>
          </p:cNvSpPr>
          <p:nvPr/>
        </p:nvSpPr>
        <p:spPr>
          <a:xfrm>
            <a:off x="4965539" y="260742"/>
            <a:ext cx="6345627" cy="1213576"/>
          </a:xfrm>
          <a:prstGeom prst="rect">
            <a:avLst/>
          </a:prstGeom>
        </p:spPr>
        <p:txBody>
          <a:bodyPr/>
          <a:lstStyle>
            <a:lvl1pPr marL="343037" indent="-343037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32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247" indent="-285864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457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840" indent="-228691" algn="l" defTabSz="457383" rtl="0" eaLnBrk="1" latinLnBrk="0" hangingPunct="1">
              <a:spcBef>
                <a:spcPct val="20000"/>
              </a:spcBef>
              <a:buFont typeface="Arial"/>
              <a:buChar char="–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223" indent="-228691" algn="l" defTabSz="457383" rtl="0" eaLnBrk="1" latinLnBrk="0" hangingPunct="1">
              <a:spcBef>
                <a:spcPct val="20000"/>
              </a:spcBef>
              <a:buFont typeface="Arial"/>
              <a:buChar char="»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606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1" algn="l" defTabSz="457383" rtl="0" eaLnBrk="1" latinLnBrk="0" hangingPunct="1">
              <a:spcBef>
                <a:spcPct val="20000"/>
              </a:spcBef>
              <a:buFont typeface="Arial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Apache Doris architecture – query engine</a:t>
            </a:r>
          </a:p>
        </p:txBody>
      </p:sp>
      <p:sp>
        <p:nvSpPr>
          <p:cNvPr id="35" name="Rectangle: Rounded Corners 29" hidden="1">
            <a:extLst>
              <a:ext uri="{FF2B5EF4-FFF2-40B4-BE49-F238E27FC236}">
                <a16:creationId xmlns:a16="http://schemas.microsoft.com/office/drawing/2014/main" id="{F9D4C601-9E04-41BD-B29F-53919F1A9BE1}"/>
              </a:ext>
            </a:extLst>
          </p:cNvPr>
          <p:cNvSpPr/>
          <p:nvPr/>
        </p:nvSpPr>
        <p:spPr>
          <a:xfrm>
            <a:off x="-11017" y="755078"/>
            <a:ext cx="6096000" cy="6106590"/>
          </a:xfrm>
          <a:custGeom>
            <a:avLst/>
            <a:gdLst>
              <a:gd name="connsiteX0" fmla="*/ 0 w 1828800"/>
              <a:gd name="connsiteY0" fmla="*/ 652827 h 1828800"/>
              <a:gd name="connsiteX1" fmla="*/ 652827 w 1828800"/>
              <a:gd name="connsiteY1" fmla="*/ 0 h 1828800"/>
              <a:gd name="connsiteX2" fmla="*/ 1175973 w 1828800"/>
              <a:gd name="connsiteY2" fmla="*/ 0 h 1828800"/>
              <a:gd name="connsiteX3" fmla="*/ 1828800 w 1828800"/>
              <a:gd name="connsiteY3" fmla="*/ 652827 h 1828800"/>
              <a:gd name="connsiteX4" fmla="*/ 1828800 w 1828800"/>
              <a:gd name="connsiteY4" fmla="*/ 1175973 h 1828800"/>
              <a:gd name="connsiteX5" fmla="*/ 1175973 w 1828800"/>
              <a:gd name="connsiteY5" fmla="*/ 1828800 h 1828800"/>
              <a:gd name="connsiteX6" fmla="*/ 652827 w 1828800"/>
              <a:gd name="connsiteY6" fmla="*/ 1828800 h 1828800"/>
              <a:gd name="connsiteX7" fmla="*/ 0 w 1828800"/>
              <a:gd name="connsiteY7" fmla="*/ 1175973 h 1828800"/>
              <a:gd name="connsiteX8" fmla="*/ 0 w 1828800"/>
              <a:gd name="connsiteY8" fmla="*/ 652827 h 1828800"/>
              <a:gd name="connsiteX0" fmla="*/ 0 w 1828800"/>
              <a:gd name="connsiteY0" fmla="*/ 652827 h 1828800"/>
              <a:gd name="connsiteX1" fmla="*/ 652827 w 1828800"/>
              <a:gd name="connsiteY1" fmla="*/ 0 h 1828800"/>
              <a:gd name="connsiteX2" fmla="*/ 1175973 w 1828800"/>
              <a:gd name="connsiteY2" fmla="*/ 0 h 1828800"/>
              <a:gd name="connsiteX3" fmla="*/ 1828800 w 1828800"/>
              <a:gd name="connsiteY3" fmla="*/ 652827 h 1828800"/>
              <a:gd name="connsiteX4" fmla="*/ 1828800 w 1828800"/>
              <a:gd name="connsiteY4" fmla="*/ 1175973 h 1828800"/>
              <a:gd name="connsiteX5" fmla="*/ 1175973 w 1828800"/>
              <a:gd name="connsiteY5" fmla="*/ 1828800 h 1828800"/>
              <a:gd name="connsiteX6" fmla="*/ 652827 w 1828800"/>
              <a:gd name="connsiteY6" fmla="*/ 1828800 h 1828800"/>
              <a:gd name="connsiteX7" fmla="*/ 0 w 1828800"/>
              <a:gd name="connsiteY7" fmla="*/ 652827 h 1828800"/>
              <a:gd name="connsiteX0" fmla="*/ 72304 w 1901104"/>
              <a:gd name="connsiteY0" fmla="*/ 652827 h 1828800"/>
              <a:gd name="connsiteX1" fmla="*/ 725131 w 1901104"/>
              <a:gd name="connsiteY1" fmla="*/ 0 h 1828800"/>
              <a:gd name="connsiteX2" fmla="*/ 1248277 w 1901104"/>
              <a:gd name="connsiteY2" fmla="*/ 0 h 1828800"/>
              <a:gd name="connsiteX3" fmla="*/ 1901104 w 1901104"/>
              <a:gd name="connsiteY3" fmla="*/ 652827 h 1828800"/>
              <a:gd name="connsiteX4" fmla="*/ 1901104 w 1901104"/>
              <a:gd name="connsiteY4" fmla="*/ 1175973 h 1828800"/>
              <a:gd name="connsiteX5" fmla="*/ 1248277 w 1901104"/>
              <a:gd name="connsiteY5" fmla="*/ 1828800 h 1828800"/>
              <a:gd name="connsiteX6" fmla="*/ 92743 w 1901104"/>
              <a:gd name="connsiteY6" fmla="*/ 1828800 h 1828800"/>
              <a:gd name="connsiteX7" fmla="*/ 72304 w 1901104"/>
              <a:gd name="connsiteY7" fmla="*/ 652827 h 1828800"/>
              <a:gd name="connsiteX0" fmla="*/ 0 w 1828800"/>
              <a:gd name="connsiteY0" fmla="*/ 652827 h 1828800"/>
              <a:gd name="connsiteX1" fmla="*/ 652827 w 1828800"/>
              <a:gd name="connsiteY1" fmla="*/ 0 h 1828800"/>
              <a:gd name="connsiteX2" fmla="*/ 1175973 w 1828800"/>
              <a:gd name="connsiteY2" fmla="*/ 0 h 1828800"/>
              <a:gd name="connsiteX3" fmla="*/ 1828800 w 1828800"/>
              <a:gd name="connsiteY3" fmla="*/ 652827 h 1828800"/>
              <a:gd name="connsiteX4" fmla="*/ 1828800 w 1828800"/>
              <a:gd name="connsiteY4" fmla="*/ 1175973 h 1828800"/>
              <a:gd name="connsiteX5" fmla="*/ 1175973 w 1828800"/>
              <a:gd name="connsiteY5" fmla="*/ 1828800 h 1828800"/>
              <a:gd name="connsiteX6" fmla="*/ 20439 w 1828800"/>
              <a:gd name="connsiteY6" fmla="*/ 1828800 h 1828800"/>
              <a:gd name="connsiteX7" fmla="*/ 0 w 1828800"/>
              <a:gd name="connsiteY7" fmla="*/ 652827 h 1828800"/>
              <a:gd name="connsiteX0" fmla="*/ 0 w 1828800"/>
              <a:gd name="connsiteY0" fmla="*/ 652827 h 1837345"/>
              <a:gd name="connsiteX1" fmla="*/ 652827 w 1828800"/>
              <a:gd name="connsiteY1" fmla="*/ 0 h 1837345"/>
              <a:gd name="connsiteX2" fmla="*/ 1175973 w 1828800"/>
              <a:gd name="connsiteY2" fmla="*/ 0 h 1837345"/>
              <a:gd name="connsiteX3" fmla="*/ 1828800 w 1828800"/>
              <a:gd name="connsiteY3" fmla="*/ 652827 h 1837345"/>
              <a:gd name="connsiteX4" fmla="*/ 1828800 w 1828800"/>
              <a:gd name="connsiteY4" fmla="*/ 1175973 h 1837345"/>
              <a:gd name="connsiteX5" fmla="*/ 1175973 w 1828800"/>
              <a:gd name="connsiteY5" fmla="*/ 1828800 h 1837345"/>
              <a:gd name="connsiteX6" fmla="*/ 3347 w 1828800"/>
              <a:gd name="connsiteY6" fmla="*/ 1837345 h 1837345"/>
              <a:gd name="connsiteX7" fmla="*/ 0 w 1828800"/>
              <a:gd name="connsiteY7" fmla="*/ 652827 h 1837345"/>
              <a:gd name="connsiteX0" fmla="*/ 5199 w 1833999"/>
              <a:gd name="connsiteY0" fmla="*/ 652827 h 1828800"/>
              <a:gd name="connsiteX1" fmla="*/ 658026 w 1833999"/>
              <a:gd name="connsiteY1" fmla="*/ 0 h 1828800"/>
              <a:gd name="connsiteX2" fmla="*/ 1181172 w 1833999"/>
              <a:gd name="connsiteY2" fmla="*/ 0 h 1828800"/>
              <a:gd name="connsiteX3" fmla="*/ 1833999 w 1833999"/>
              <a:gd name="connsiteY3" fmla="*/ 652827 h 1828800"/>
              <a:gd name="connsiteX4" fmla="*/ 1833999 w 1833999"/>
              <a:gd name="connsiteY4" fmla="*/ 1175973 h 1828800"/>
              <a:gd name="connsiteX5" fmla="*/ 1181172 w 1833999"/>
              <a:gd name="connsiteY5" fmla="*/ 1828800 h 1828800"/>
              <a:gd name="connsiteX6" fmla="*/ 0 w 1833999"/>
              <a:gd name="connsiteY6" fmla="*/ 1820254 h 1828800"/>
              <a:gd name="connsiteX7" fmla="*/ 5199 w 1833999"/>
              <a:gd name="connsiteY7" fmla="*/ 652827 h 1828800"/>
              <a:gd name="connsiteX0" fmla="*/ 0 w 1828800"/>
              <a:gd name="connsiteY0" fmla="*/ 652827 h 1831977"/>
              <a:gd name="connsiteX1" fmla="*/ 652827 w 1828800"/>
              <a:gd name="connsiteY1" fmla="*/ 0 h 1831977"/>
              <a:gd name="connsiteX2" fmla="*/ 1175973 w 1828800"/>
              <a:gd name="connsiteY2" fmla="*/ 0 h 1831977"/>
              <a:gd name="connsiteX3" fmla="*/ 1828800 w 1828800"/>
              <a:gd name="connsiteY3" fmla="*/ 652827 h 1831977"/>
              <a:gd name="connsiteX4" fmla="*/ 1828800 w 1828800"/>
              <a:gd name="connsiteY4" fmla="*/ 1175973 h 1831977"/>
              <a:gd name="connsiteX5" fmla="*/ 1175973 w 1828800"/>
              <a:gd name="connsiteY5" fmla="*/ 1828800 h 1831977"/>
              <a:gd name="connsiteX6" fmla="*/ 2617 w 1828800"/>
              <a:gd name="connsiteY6" fmla="*/ 1831977 h 1831977"/>
              <a:gd name="connsiteX7" fmla="*/ 0 w 1828800"/>
              <a:gd name="connsiteY7" fmla="*/ 652827 h 1831977"/>
              <a:gd name="connsiteX0" fmla="*/ 0 w 1828800"/>
              <a:gd name="connsiteY0" fmla="*/ 652827 h 1828800"/>
              <a:gd name="connsiteX1" fmla="*/ 652827 w 1828800"/>
              <a:gd name="connsiteY1" fmla="*/ 0 h 1828800"/>
              <a:gd name="connsiteX2" fmla="*/ 1175973 w 1828800"/>
              <a:gd name="connsiteY2" fmla="*/ 0 h 1828800"/>
              <a:gd name="connsiteX3" fmla="*/ 1828800 w 1828800"/>
              <a:gd name="connsiteY3" fmla="*/ 652827 h 1828800"/>
              <a:gd name="connsiteX4" fmla="*/ 1828800 w 1828800"/>
              <a:gd name="connsiteY4" fmla="*/ 1175973 h 1828800"/>
              <a:gd name="connsiteX5" fmla="*/ 1175973 w 1828800"/>
              <a:gd name="connsiteY5" fmla="*/ 1828800 h 1828800"/>
              <a:gd name="connsiteX6" fmla="*/ 2617 w 1828800"/>
              <a:gd name="connsiteY6" fmla="*/ 1828070 h 1828800"/>
              <a:gd name="connsiteX7" fmla="*/ 0 w 1828800"/>
              <a:gd name="connsiteY7" fmla="*/ 652827 h 1828800"/>
              <a:gd name="connsiteX0" fmla="*/ 0 w 1828800"/>
              <a:gd name="connsiteY0" fmla="*/ 652827 h 1831977"/>
              <a:gd name="connsiteX1" fmla="*/ 652827 w 1828800"/>
              <a:gd name="connsiteY1" fmla="*/ 0 h 1831977"/>
              <a:gd name="connsiteX2" fmla="*/ 1175973 w 1828800"/>
              <a:gd name="connsiteY2" fmla="*/ 0 h 1831977"/>
              <a:gd name="connsiteX3" fmla="*/ 1828800 w 1828800"/>
              <a:gd name="connsiteY3" fmla="*/ 652827 h 1831977"/>
              <a:gd name="connsiteX4" fmla="*/ 1828800 w 1828800"/>
              <a:gd name="connsiteY4" fmla="*/ 1175973 h 1831977"/>
              <a:gd name="connsiteX5" fmla="*/ 1175973 w 1828800"/>
              <a:gd name="connsiteY5" fmla="*/ 1828800 h 1831977"/>
              <a:gd name="connsiteX6" fmla="*/ 2617 w 1828800"/>
              <a:gd name="connsiteY6" fmla="*/ 1831977 h 1831977"/>
              <a:gd name="connsiteX7" fmla="*/ 0 w 1828800"/>
              <a:gd name="connsiteY7" fmla="*/ 652827 h 183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" h="1831977">
                <a:moveTo>
                  <a:pt x="0" y="652827"/>
                </a:moveTo>
                <a:cubicBezTo>
                  <a:pt x="0" y="292281"/>
                  <a:pt x="292281" y="0"/>
                  <a:pt x="652827" y="0"/>
                </a:cubicBezTo>
                <a:lnTo>
                  <a:pt x="1175973" y="0"/>
                </a:lnTo>
                <a:cubicBezTo>
                  <a:pt x="1536519" y="0"/>
                  <a:pt x="1828800" y="292281"/>
                  <a:pt x="1828800" y="652827"/>
                </a:cubicBezTo>
                <a:lnTo>
                  <a:pt x="1828800" y="1175973"/>
                </a:lnTo>
                <a:cubicBezTo>
                  <a:pt x="1828800" y="1536519"/>
                  <a:pt x="1536519" y="1828800"/>
                  <a:pt x="1175973" y="1828800"/>
                </a:cubicBezTo>
                <a:lnTo>
                  <a:pt x="2617" y="1831977"/>
                </a:lnTo>
                <a:cubicBezTo>
                  <a:pt x="11721" y="1823989"/>
                  <a:pt x="0" y="957627"/>
                  <a:pt x="0" y="652827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1">
                  <a:alpha val="0"/>
                  <a:lumMod val="0"/>
                  <a:lumOff val="100000"/>
                </a:schemeClr>
              </a:gs>
              <a:gs pos="98000">
                <a:schemeClr val="accent1">
                  <a:lumMod val="100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75D1B174-50D4-471B-9D55-1955BDB94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t="6094" r="11461"/>
          <a:stretch/>
        </p:blipFill>
        <p:spPr>
          <a:xfrm>
            <a:off x="2233914" y="1474317"/>
            <a:ext cx="7315199" cy="523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4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70958" y="2610939"/>
            <a:ext cx="838200" cy="76200"/>
            <a:chOff x="3244850" y="3002280"/>
            <a:chExt cx="1752600" cy="152400"/>
          </a:xfrm>
          <a:solidFill>
            <a:schemeClr val="accent3"/>
          </a:solidFill>
        </p:grpSpPr>
        <p:sp>
          <p:nvSpPr>
            <p:cNvPr id="8" name="Rectangle 7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7915450-5E3A-FAAD-90AA-E4ABA57C9C16}"/>
              </a:ext>
            </a:extLst>
          </p:cNvPr>
          <p:cNvSpPr txBox="1">
            <a:spLocks/>
          </p:cNvSpPr>
          <p:nvPr/>
        </p:nvSpPr>
        <p:spPr>
          <a:xfrm>
            <a:off x="7049788" y="2625984"/>
            <a:ext cx="4654085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000" dirty="0">
                <a:solidFill>
                  <a:schemeClr val="accent2">
                    <a:lumMod val="75000"/>
                  </a:schemeClr>
                </a:solidFill>
              </a:rPr>
              <a:t>Apache Doris</a:t>
            </a:r>
          </a:p>
          <a:p>
            <a:pPr algn="ctr">
              <a:lnSpc>
                <a:spcPct val="100000"/>
              </a:lnSpc>
            </a:pPr>
            <a:r>
              <a:rPr lang="en-US" sz="5000" dirty="0">
                <a:solidFill>
                  <a:schemeClr val="accent2">
                    <a:lumMod val="75000"/>
                  </a:schemeClr>
                </a:solidFill>
              </a:rPr>
              <a:t>Features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074667" y="2584331"/>
            <a:ext cx="4654085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000" dirty="0">
                <a:solidFill>
                  <a:schemeClr val="bg1"/>
                </a:solidFill>
              </a:rPr>
              <a:t>Apache Doris</a:t>
            </a:r>
          </a:p>
          <a:p>
            <a:pPr algn="ctr">
              <a:lnSpc>
                <a:spcPct val="100000"/>
              </a:lnSpc>
            </a:pPr>
            <a:r>
              <a:rPr lang="en-US" sz="50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FF7E3C-D4DA-7490-389E-260A5AD73850}"/>
              </a:ext>
            </a:extLst>
          </p:cNvPr>
          <p:cNvSpPr txBox="1">
            <a:spLocks/>
          </p:cNvSpPr>
          <p:nvPr/>
        </p:nvSpPr>
        <p:spPr>
          <a:xfrm>
            <a:off x="5349433" y="2738123"/>
            <a:ext cx="1634019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0000" dirty="0">
                <a:solidFill>
                  <a:srgbClr val="FF7593"/>
                </a:solidFill>
              </a:rPr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40C4C-79F3-66C1-49CF-3DEC3EE9E3AB}"/>
              </a:ext>
            </a:extLst>
          </p:cNvPr>
          <p:cNvSpPr txBox="1">
            <a:spLocks/>
          </p:cNvSpPr>
          <p:nvPr/>
        </p:nvSpPr>
        <p:spPr>
          <a:xfrm>
            <a:off x="5382601" y="2712631"/>
            <a:ext cx="1634019" cy="15388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0000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66685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71720" y="2126487"/>
            <a:ext cx="8935320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RPO applies a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predefined set of rules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to transform and optimize queries. These rules are based on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heuristics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 not consider the data distribution or query cost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1720" y="1693655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Rule-based optimizer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71720" y="3502299"/>
            <a:ext cx="8935320" cy="611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CBO use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statistical information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about the data (table sizes, data distribution,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etc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 to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estimate the cost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of different query execution plans. Then,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select the plan with the lowest estimated cost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71720" y="3069466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Cost-based optimizer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71720" y="4849045"/>
            <a:ext cx="8935320" cy="14121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 each rule, Nereids provides a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set of patterns 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describing query plan, which can exactly match the query plan that can be optimized. </a:t>
            </a:r>
          </a:p>
          <a:p>
            <a:pPr marL="285750" indent="-285750" algn="just">
              <a:lnSpc>
                <a:spcPct val="150000"/>
              </a:lnSpc>
              <a:spcAft>
                <a:spcPts val="1200"/>
              </a:spcAft>
              <a:buFontTx/>
              <a:buChar char="-"/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 the same time, the CBO of the Nereids is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based on the advanced cascades framework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uses richer data statistics, and applies a </a:t>
            </a:r>
            <a:r>
              <a:rPr lang="en-US" sz="14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cost model with more scientific dimensions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71720" y="4436533"/>
            <a:ext cx="81174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can we combine these 2 optimizer?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ABDA7C-990C-4847-B401-B1EF033F01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043" y="3052222"/>
            <a:ext cx="413085" cy="41308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C322797-41D5-4D64-998B-7CD801DAC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043" y="4435960"/>
            <a:ext cx="413085" cy="41308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540BF6F-74E9-50CA-2A3B-E9A39AE87D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043" y="1698705"/>
            <a:ext cx="413085" cy="4130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3BAC61-4DFC-643E-F2F8-EBBC957B545A}"/>
              </a:ext>
            </a:extLst>
          </p:cNvPr>
          <p:cNvSpPr/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E9F127-B317-CD0D-CA57-0B3BC8B6A785}"/>
              </a:ext>
            </a:extLst>
          </p:cNvPr>
          <p:cNvSpPr/>
          <p:nvPr/>
        </p:nvSpPr>
        <p:spPr>
          <a:xfrm>
            <a:off x="725882" y="347178"/>
            <a:ext cx="9713516" cy="578498"/>
          </a:xfrm>
          <a:prstGeom prst="roundRect">
            <a:avLst>
              <a:gd name="adj" fmla="val 2928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3707A1-40FA-A1BC-DA92-9291A53DE2DD}"/>
              </a:ext>
            </a:extLst>
          </p:cNvPr>
          <p:cNvSpPr txBox="1">
            <a:spLocks/>
          </p:cNvSpPr>
          <p:nvPr/>
        </p:nvSpPr>
        <p:spPr>
          <a:xfrm>
            <a:off x="927658" y="433137"/>
            <a:ext cx="10538460" cy="50817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9pPr>
          </a:lstStyle>
          <a:p>
            <a:r>
              <a:rPr lang="en-US" dirty="0"/>
              <a:t>Cost-based Optimizer - Nereids</a:t>
            </a:r>
          </a:p>
        </p:txBody>
      </p:sp>
    </p:spTree>
    <p:extLst>
      <p:ext uri="{BB962C8B-B14F-4D97-AF65-F5344CB8AC3E}">
        <p14:creationId xmlns:p14="http://schemas.microsoft.com/office/powerpoint/2010/main" val="1284123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8719A0E-AE77-98DC-AB6F-2CB14793F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78" y="2102128"/>
            <a:ext cx="10525244" cy="37053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1F6A87-7376-2A9F-8C85-97936BE3ED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5882" y="908235"/>
            <a:ext cx="2921558" cy="626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4EC3465-E6E2-EF4F-08AD-BF3E3394BE4E}"/>
              </a:ext>
            </a:extLst>
          </p:cNvPr>
          <p:cNvSpPr/>
          <p:nvPr/>
        </p:nvSpPr>
        <p:spPr>
          <a:xfrm>
            <a:off x="725882" y="347178"/>
            <a:ext cx="9713516" cy="578498"/>
          </a:xfrm>
          <a:prstGeom prst="roundRect">
            <a:avLst>
              <a:gd name="adj" fmla="val 2928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DEFCD2-A68E-D618-0E0B-136790169F24}"/>
              </a:ext>
            </a:extLst>
          </p:cNvPr>
          <p:cNvSpPr txBox="1">
            <a:spLocks/>
          </p:cNvSpPr>
          <p:nvPr/>
        </p:nvSpPr>
        <p:spPr>
          <a:xfrm>
            <a:off x="927658" y="433137"/>
            <a:ext cx="10538460" cy="50817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Lato Black" pitchFamily="34" charset="0"/>
              </a:defRPr>
            </a:lvl9pPr>
          </a:lstStyle>
          <a:p>
            <a:r>
              <a:rPr lang="en-US" dirty="0"/>
              <a:t>Cost-based Optimizer - Nereids</a:t>
            </a:r>
          </a:p>
        </p:txBody>
      </p:sp>
    </p:spTree>
    <p:extLst>
      <p:ext uri="{BB962C8B-B14F-4D97-AF65-F5344CB8AC3E}">
        <p14:creationId xmlns:p14="http://schemas.microsoft.com/office/powerpoint/2010/main" val="4189577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494949"/>
      </a:dk1>
      <a:lt1>
        <a:srgbClr val="FFFFFF"/>
      </a:lt1>
      <a:dk2>
        <a:srgbClr val="494949"/>
      </a:dk2>
      <a:lt2>
        <a:srgbClr val="FFFFFF"/>
      </a:lt2>
      <a:accent1>
        <a:srgbClr val="EE0033"/>
      </a:accent1>
      <a:accent2>
        <a:srgbClr val="98010A"/>
      </a:accent2>
      <a:accent3>
        <a:srgbClr val="CC020E"/>
      </a:accent3>
      <a:accent4>
        <a:srgbClr val="FDE0E6"/>
      </a:accent4>
      <a:accent5>
        <a:srgbClr val="B5B4B4"/>
      </a:accent5>
      <a:accent6>
        <a:srgbClr val="44494D"/>
      </a:accent6>
      <a:hlink>
        <a:srgbClr val="00A09C"/>
      </a:hlink>
      <a:folHlink>
        <a:srgbClr val="FFC000"/>
      </a:folHlink>
    </a:clrScheme>
    <a:fontScheme name="Custom 1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9531</TotalTime>
  <Words>1708</Words>
  <Application>Microsoft Office PowerPoint</Application>
  <PresentationFormat>Widescreen</PresentationFormat>
  <Paragraphs>199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Lato</vt:lpstr>
      <vt:lpstr>Lato Black</vt:lpstr>
      <vt:lpstr>Montserrat</vt:lpstr>
      <vt:lpstr>Open Sans</vt:lpstr>
      <vt:lpstr>Open Sans Light</vt:lpstr>
      <vt:lpstr>Open Sans Semibold</vt:lpstr>
      <vt:lpstr>Raleway Light</vt:lpstr>
      <vt:lpstr>Office Theme</vt:lpstr>
      <vt:lpstr>PowerPoint Presentation</vt:lpstr>
      <vt:lpstr>Applying APACHE DORIS in real-time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MPP Architecture</vt:lpstr>
      <vt:lpstr>Fully-vectorized Query engine</vt:lpstr>
      <vt:lpstr>Columnar format &amp; Hybrid memory structure</vt:lpstr>
      <vt:lpstr>Short circuit</vt:lpstr>
      <vt:lpstr>Pipeline execution</vt:lpstr>
      <vt:lpstr>Smart caching</vt:lpstr>
      <vt:lpstr>Indexing</vt:lpstr>
      <vt:lpstr>Materialized view</vt:lpstr>
      <vt:lpstr>Join optimization</vt:lpstr>
      <vt:lpstr>Partition and Projection</vt:lpstr>
      <vt:lpstr>PowerPoint Presentation</vt:lpstr>
      <vt:lpstr>High concurrency</vt:lpstr>
      <vt:lpstr>Service availability &amp; Data reliability</vt:lpstr>
      <vt:lpstr>High performance data ingestion</vt:lpstr>
      <vt:lpstr>Data Update</vt:lpstr>
      <vt:lpstr>PowerPoint Presentation</vt:lpstr>
      <vt:lpstr>Compare with Clickhouse  and Trino (Presto)</vt:lpstr>
      <vt:lpstr>PowerPoint Presentation</vt:lpstr>
      <vt:lpstr>Real-time writes from Flink to Apache Doris</vt:lpstr>
      <vt:lpstr>PowerPoint Presentation</vt:lpstr>
      <vt:lpstr>Table initiation &amp; Insert Data</vt:lpstr>
      <vt:lpstr>…</vt:lpstr>
      <vt:lpstr>PowerPoint Presentation</vt:lpstr>
      <vt:lpstr>PowerPoint Presentation</vt:lpstr>
      <vt:lpstr>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SimpleSmart</dc:creator>
  <cp:lastModifiedBy>Thành Đinh Việt</cp:lastModifiedBy>
  <cp:revision>1121</cp:revision>
  <dcterms:created xsi:type="dcterms:W3CDTF">2015-02-03T13:50:57Z</dcterms:created>
  <dcterms:modified xsi:type="dcterms:W3CDTF">2024-06-18T03:42:00Z</dcterms:modified>
</cp:coreProperties>
</file>